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1_999E7A7.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1D_44FA75CB.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71" r:id="rId5"/>
    <p:sldId id="278" r:id="rId6"/>
    <p:sldId id="273" r:id="rId7"/>
    <p:sldId id="280" r:id="rId8"/>
    <p:sldId id="275" r:id="rId9"/>
    <p:sldId id="279" r:id="rId10"/>
    <p:sldId id="274" r:id="rId11"/>
    <p:sldId id="277" r:id="rId12"/>
    <p:sldId id="304" r:id="rId13"/>
    <p:sldId id="284" r:id="rId14"/>
    <p:sldId id="285" r:id="rId15"/>
    <p:sldId id="306" r:id="rId16"/>
    <p:sldId id="307" r:id="rId17"/>
    <p:sldId id="314" r:id="rId18"/>
    <p:sldId id="286" r:id="rId19"/>
    <p:sldId id="303" r:id="rId20"/>
    <p:sldId id="315" r:id="rId21"/>
    <p:sldId id="291" r:id="rId22"/>
    <p:sldId id="308" r:id="rId23"/>
    <p:sldId id="297" r:id="rId24"/>
    <p:sldId id="270" r:id="rId25"/>
    <p:sldId id="305" r:id="rId26"/>
    <p:sldId id="309" r:id="rId27"/>
    <p:sldId id="312" r:id="rId28"/>
    <p:sldId id="310" r:id="rId29"/>
    <p:sldId id="3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B09C11-DAFC-FACA-330A-2967ED05C9A9}" name="Bowler, Brent W. (LARC-E3)[RSES]" initials="BBW(E" userId="S::bbowler@ndc.nasa.gov::6dd9205c-d02a-4277-93e8-c46fbbd24b42" providerId="AD"/>
  <p188:author id="{A37A1726-265C-53B4-5746-E7F2C2EBAD6E}" name="Patrick M. O'Shea" initials="PO" userId="S::patrick.m.o'shea@ama-inc.com::ce20fd36-aee5-4b05-a3cb-684fad3e96fe" providerId="AD"/>
  <p188:author id="{B812142A-EB28-EFF7-7323-959B6CC6CE8F}" name="Guest User" initials="GU" userId="S::urn:spo:anon#c516dad95148b61b2888ca604b11e05625432344e719b1c02822f730fe019c2d::" providerId="AD"/>
  <p188:author id="{A52C7C43-7A53-800D-F3E3-E125CABC1CD3}" name="Austin Lavorata" initials="AL" userId="S::austin.lavorata@ama-inc.com::c851c5f3-c0f4-4336-921f-8f8cdcf5906d" providerId="AD"/>
  <p188:author id="{C267588E-A239-3CCF-062B-A14A710D2C61}" name="Brent W. Bowler" initials="BB" userId="S::brent.w.bowler@ama-inc.com::b056dfb0-c2f2-47f9-9587-c3e842198c5f" providerId="AD"/>
  <p188:author id="{177D41A2-F56C-FF34-B97A-5ECCBCCEE1E5}" name="Cai, Xia (LARC-E3)" initials="XC" userId="S::xcai@ndc.nasa.gov::f9c25d30-4701-47ef-ac6b-4ceee25d5e9d" providerId="AD"/>
  <p188:author id="{0C166BAE-A2D9-4644-7ED3-B3594C1D98B5}" name="Sydney Pearce" initials="SP" userId="S::sydney.pearce@ama-inc.com::726aa7cf-25d0-4125-8840-343c8671943d" providerId="AD"/>
  <p188:author id="{790E44C8-753B-5F9E-B7E6-3918901A2265}" name="Katie Miller" initials="KM" userId="S::kathleen.miller@ama-inc.com::2ea5c634-c543-4e5d-80c8-f6f8f4b021a9" providerId="AD"/>
  <p188:author id="{187A59E1-34AD-20BF-D391-94DEC6FC2AAF}" name="Allsbrook, Karen N. (LARC-E3)" initials="A(" userId="S::klivesay@ndc.nasa.gov::ec7b9486-b2a5-4c9b-8220-77a115ac1dce" providerId="AD"/>
  <p188:author id="{486244ED-AB36-80D3-CF3F-7EB73F8BBCB8}" name="Ian Maywar" initials="IM" userId="S::ian.maywar@ama-inc.com::f9eb5207-470e-4330-9bba-663ed08a759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85C99"/>
    <a:srgbClr val="404040"/>
    <a:srgbClr val="B30000"/>
    <a:srgbClr val="FDB77A"/>
    <a:srgbClr val="EB6040"/>
    <a:srgbClr val="FEF0D9"/>
    <a:srgbClr val="08306B"/>
    <a:srgbClr val="2979B9"/>
    <a:srgbClr val="73B2D8"/>
    <a:srgbClr val="C8DC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1A9A25-ADC0-487C-9E1B-FD6636A37939}" v="35" dt="2025-04-03T17:49:37.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8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wler, Brent W. (LARC-E3)[RSES]" userId="S::bbowler@ndc.nasa.gov::6dd9205c-d02a-4277-93e8-c46fbbd24b42" providerId="AD" clId="Web-{36B11BB8-36F6-D50B-7B14-D30B2A5627F5}"/>
    <pc:docChg chg="modSld">
      <pc:chgData name="Bowler, Brent W. (LARC-E3)[RSES]" userId="S::bbowler@ndc.nasa.gov::6dd9205c-d02a-4277-93e8-c46fbbd24b42" providerId="AD" clId="Web-{36B11BB8-36F6-D50B-7B14-D30B2A5627F5}" dt="2025-03-27T18:15:31.393" v="151" actId="20577"/>
      <pc:docMkLst>
        <pc:docMk/>
      </pc:docMkLst>
      <pc:sldChg chg="modSp">
        <pc:chgData name="Bowler, Brent W. (LARC-E3)[RSES]" userId="S::bbowler@ndc.nasa.gov::6dd9205c-d02a-4277-93e8-c46fbbd24b42" providerId="AD" clId="Web-{36B11BB8-36F6-D50B-7B14-D30B2A5627F5}" dt="2025-03-27T18:15:31.393" v="151" actId="20577"/>
        <pc:sldMkLst>
          <pc:docMk/>
          <pc:sldMk cId="294041769" sldId="270"/>
        </pc:sldMkLst>
        <pc:spChg chg="mod">
          <ac:chgData name="Bowler, Brent W. (LARC-E3)[RSES]" userId="S::bbowler@ndc.nasa.gov::6dd9205c-d02a-4277-93e8-c46fbbd24b42" providerId="AD" clId="Web-{36B11BB8-36F6-D50B-7B14-D30B2A5627F5}" dt="2025-03-27T18:15:31.393" v="151" actId="20577"/>
          <ac:spMkLst>
            <pc:docMk/>
            <pc:sldMk cId="294041769" sldId="270"/>
            <ac:spMk id="3" creationId="{7EA6F44F-C962-57C8-E523-F5EA3CB7A24B}"/>
          </ac:spMkLst>
        </pc:spChg>
      </pc:sldChg>
      <pc:sldChg chg="modNotes">
        <pc:chgData name="Bowler, Brent W. (LARC-E3)[RSES]" userId="S::bbowler@ndc.nasa.gov::6dd9205c-d02a-4277-93e8-c46fbbd24b42" providerId="AD" clId="Web-{36B11BB8-36F6-D50B-7B14-D30B2A5627F5}" dt="2025-03-27T18:07:58.477" v="5"/>
        <pc:sldMkLst>
          <pc:docMk/>
          <pc:sldMk cId="2836934643" sldId="274"/>
        </pc:sldMkLst>
      </pc:sldChg>
      <pc:sldChg chg="modNotes">
        <pc:chgData name="Bowler, Brent W. (LARC-E3)[RSES]" userId="S::bbowler@ndc.nasa.gov::6dd9205c-d02a-4277-93e8-c46fbbd24b42" providerId="AD" clId="Web-{36B11BB8-36F6-D50B-7B14-D30B2A5627F5}" dt="2025-03-27T18:07:21.320" v="3"/>
        <pc:sldMkLst>
          <pc:docMk/>
          <pc:sldMk cId="2815878752" sldId="275"/>
        </pc:sldMkLst>
      </pc:sldChg>
      <pc:sldChg chg="modNotes">
        <pc:chgData name="Bowler, Brent W. (LARC-E3)[RSES]" userId="S::bbowler@ndc.nasa.gov::6dd9205c-d02a-4277-93e8-c46fbbd24b42" providerId="AD" clId="Web-{36B11BB8-36F6-D50B-7B14-D30B2A5627F5}" dt="2025-03-27T18:07:15.664" v="1"/>
        <pc:sldMkLst>
          <pc:docMk/>
          <pc:sldMk cId="3671434536" sldId="280"/>
        </pc:sldMkLst>
      </pc:sldChg>
      <pc:sldChg chg="modNotes">
        <pc:chgData name="Bowler, Brent W. (LARC-E3)[RSES]" userId="S::bbowler@ndc.nasa.gov::6dd9205c-d02a-4277-93e8-c46fbbd24b42" providerId="AD" clId="Web-{36B11BB8-36F6-D50B-7B14-D30B2A5627F5}" dt="2025-03-27T18:08:47.525" v="11"/>
        <pc:sldMkLst>
          <pc:docMk/>
          <pc:sldMk cId="769623525" sldId="284"/>
        </pc:sldMkLst>
      </pc:sldChg>
      <pc:sldChg chg="modNotes">
        <pc:chgData name="Bowler, Brent W. (LARC-E3)[RSES]" userId="S::bbowler@ndc.nasa.gov::6dd9205c-d02a-4277-93e8-c46fbbd24b42" providerId="AD" clId="Web-{36B11BB8-36F6-D50B-7B14-D30B2A5627F5}" dt="2025-03-27T18:09:03.994" v="14"/>
        <pc:sldMkLst>
          <pc:docMk/>
          <pc:sldMk cId="1157264843" sldId="285"/>
        </pc:sldMkLst>
      </pc:sldChg>
      <pc:sldChg chg="modNotes">
        <pc:chgData name="Bowler, Brent W. (LARC-E3)[RSES]" userId="S::bbowler@ndc.nasa.gov::6dd9205c-d02a-4277-93e8-c46fbbd24b42" providerId="AD" clId="Web-{36B11BB8-36F6-D50B-7B14-D30B2A5627F5}" dt="2025-03-27T18:09:45.855" v="19"/>
        <pc:sldMkLst>
          <pc:docMk/>
          <pc:sldMk cId="3185105002" sldId="286"/>
        </pc:sldMkLst>
      </pc:sldChg>
      <pc:sldChg chg="modNotes">
        <pc:chgData name="Bowler, Brent W. (LARC-E3)[RSES]" userId="S::bbowler@ndc.nasa.gov::6dd9205c-d02a-4277-93e8-c46fbbd24b42" providerId="AD" clId="Web-{36B11BB8-36F6-D50B-7B14-D30B2A5627F5}" dt="2025-03-27T18:11:39.623" v="28"/>
        <pc:sldMkLst>
          <pc:docMk/>
          <pc:sldMk cId="1597046810" sldId="290"/>
        </pc:sldMkLst>
      </pc:sldChg>
      <pc:sldChg chg="modNotes">
        <pc:chgData name="Bowler, Brent W. (LARC-E3)[RSES]" userId="S::bbowler@ndc.nasa.gov::6dd9205c-d02a-4277-93e8-c46fbbd24b42" providerId="AD" clId="Web-{36B11BB8-36F6-D50B-7B14-D30B2A5627F5}" dt="2025-03-27T18:12:06.076" v="32"/>
        <pc:sldMkLst>
          <pc:docMk/>
          <pc:sldMk cId="3547712041" sldId="291"/>
        </pc:sldMkLst>
      </pc:sldChg>
      <pc:sldChg chg="modNotes">
        <pc:chgData name="Bowler, Brent W. (LARC-E3)[RSES]" userId="S::bbowler@ndc.nasa.gov::6dd9205c-d02a-4277-93e8-c46fbbd24b42" providerId="AD" clId="Web-{36B11BB8-36F6-D50B-7B14-D30B2A5627F5}" dt="2025-03-27T18:12:43.530" v="38"/>
        <pc:sldMkLst>
          <pc:docMk/>
          <pc:sldMk cId="2579304549" sldId="297"/>
        </pc:sldMkLst>
      </pc:sldChg>
      <pc:sldChg chg="modNotes">
        <pc:chgData name="Bowler, Brent W. (LARC-E3)[RSES]" userId="S::bbowler@ndc.nasa.gov::6dd9205c-d02a-4277-93e8-c46fbbd24b42" providerId="AD" clId="Web-{36B11BB8-36F6-D50B-7B14-D30B2A5627F5}" dt="2025-03-27T18:11:31.748" v="26"/>
        <pc:sldMkLst>
          <pc:docMk/>
          <pc:sldMk cId="2030504799" sldId="303"/>
        </pc:sldMkLst>
      </pc:sldChg>
      <pc:sldChg chg="modNotes">
        <pc:chgData name="Bowler, Brent W. (LARC-E3)[RSES]" userId="S::bbowler@ndc.nasa.gov::6dd9205c-d02a-4277-93e8-c46fbbd24b42" providerId="AD" clId="Web-{36B11BB8-36F6-D50B-7B14-D30B2A5627F5}" dt="2025-03-27T18:08:10.556" v="9"/>
        <pc:sldMkLst>
          <pc:docMk/>
          <pc:sldMk cId="2684627908" sldId="304"/>
        </pc:sldMkLst>
      </pc:sldChg>
      <pc:sldChg chg="modNotes">
        <pc:chgData name="Bowler, Brent W. (LARC-E3)[RSES]" userId="S::bbowler@ndc.nasa.gov::6dd9205c-d02a-4277-93e8-c46fbbd24b42" providerId="AD" clId="Web-{36B11BB8-36F6-D50B-7B14-D30B2A5627F5}" dt="2025-03-27T18:09:18.198" v="16"/>
        <pc:sldMkLst>
          <pc:docMk/>
          <pc:sldMk cId="2016785268" sldId="306"/>
        </pc:sldMkLst>
      </pc:sldChg>
      <pc:sldChg chg="modNotes">
        <pc:chgData name="Bowler, Brent W. (LARC-E3)[RSES]" userId="S::bbowler@ndc.nasa.gov::6dd9205c-d02a-4277-93e8-c46fbbd24b42" providerId="AD" clId="Web-{36B11BB8-36F6-D50B-7B14-D30B2A5627F5}" dt="2025-03-27T18:12:17.170" v="34"/>
        <pc:sldMkLst>
          <pc:docMk/>
          <pc:sldMk cId="1539256382" sldId="308"/>
        </pc:sldMkLst>
      </pc:sldChg>
      <pc:sldChg chg="modNotes">
        <pc:chgData name="Bowler, Brent W. (LARC-E3)[RSES]" userId="S::bbowler@ndc.nasa.gov::6dd9205c-d02a-4277-93e8-c46fbbd24b42" providerId="AD" clId="Web-{36B11BB8-36F6-D50B-7B14-D30B2A5627F5}" dt="2025-03-27T18:13:03.249" v="40"/>
        <pc:sldMkLst>
          <pc:docMk/>
          <pc:sldMk cId="1537239718" sldId="309"/>
        </pc:sldMkLst>
      </pc:sldChg>
      <pc:sldChg chg="modNotes">
        <pc:chgData name="Bowler, Brent W. (LARC-E3)[RSES]" userId="S::bbowler@ndc.nasa.gov::6dd9205c-d02a-4277-93e8-c46fbbd24b42" providerId="AD" clId="Web-{36B11BB8-36F6-D50B-7B14-D30B2A5627F5}" dt="2025-03-27T18:13:08.546" v="42"/>
        <pc:sldMkLst>
          <pc:docMk/>
          <pc:sldMk cId="843750180" sldId="312"/>
        </pc:sldMkLst>
      </pc:sldChg>
    </pc:docChg>
  </pc:docChgLst>
  <pc:docChgLst>
    <pc:chgData name="Brent Bowler" userId="jmWi+jc/gurvaAe9iYwNnYLY23Zcez8BR7gKj5Ys8dY=" providerId="None" clId="Web-{E61A9A25-ADC0-487C-9E1B-FD6636A37939}"/>
    <pc:docChg chg="modSld">
      <pc:chgData name="Brent Bowler" userId="jmWi+jc/gurvaAe9iYwNnYLY23Zcez8BR7gKj5Ys8dY=" providerId="None" clId="Web-{E61A9A25-ADC0-487C-9E1B-FD6636A37939}" dt="2025-04-03T17:49:37.404" v="18" actId="1076"/>
      <pc:docMkLst>
        <pc:docMk/>
      </pc:docMkLst>
      <pc:sldChg chg="modSp">
        <pc:chgData name="Brent Bowler" userId="jmWi+jc/gurvaAe9iYwNnYLY23Zcez8BR7gKj5Ys8dY=" providerId="None" clId="Web-{E61A9A25-ADC0-487C-9E1B-FD6636A37939}" dt="2025-04-03T17:49:37.404" v="18" actId="1076"/>
        <pc:sldMkLst>
          <pc:docMk/>
          <pc:sldMk cId="2016785268" sldId="306"/>
        </pc:sldMkLst>
        <pc:spChg chg="mod">
          <ac:chgData name="Brent Bowler" userId="jmWi+jc/gurvaAe9iYwNnYLY23Zcez8BR7gKj5Ys8dY=" providerId="None" clId="Web-{E61A9A25-ADC0-487C-9E1B-FD6636A37939}" dt="2025-04-03T17:49:37.404" v="18" actId="1076"/>
          <ac:spMkLst>
            <pc:docMk/>
            <pc:sldMk cId="2016785268" sldId="306"/>
            <ac:spMk id="62" creationId="{0AFFAD4F-6F7A-68DD-59E1-3E356C914794}"/>
          </ac:spMkLst>
        </pc:spChg>
      </pc:sldChg>
      <pc:sldChg chg="modSp">
        <pc:chgData name="Brent Bowler" userId="jmWi+jc/gurvaAe9iYwNnYLY23Zcez8BR7gKj5Ys8dY=" providerId="None" clId="Web-{E61A9A25-ADC0-487C-9E1B-FD6636A37939}" dt="2025-04-03T17:49:01.857" v="8" actId="1076"/>
        <pc:sldMkLst>
          <pc:docMk/>
          <pc:sldMk cId="1752566132" sldId="307"/>
        </pc:sldMkLst>
        <pc:spChg chg="mod">
          <ac:chgData name="Brent Bowler" userId="jmWi+jc/gurvaAe9iYwNnYLY23Zcez8BR7gKj5Ys8dY=" providerId="None" clId="Web-{E61A9A25-ADC0-487C-9E1B-FD6636A37939}" dt="2025-04-03T17:49:01.857" v="8" actId="1076"/>
          <ac:spMkLst>
            <pc:docMk/>
            <pc:sldMk cId="1752566132" sldId="307"/>
            <ac:spMk id="13" creationId="{4B9CEBE3-EB44-6237-8B33-82F2C7E42B0A}"/>
          </ac:spMkLst>
        </pc:spChg>
      </pc:sldChg>
    </pc:docChg>
  </pc:docChgLst>
  <pc:docChgLst>
    <pc:chgData name="Allsbrook, Karen N. (LARC-E3)" userId="S::klivesay@ndc.nasa.gov::ec7b9486-b2a5-4c9b-8220-77a115ac1dce" providerId="AD" clId="Web-{CB34E9C7-3B10-6DBA-6576-37AEA094F939}"/>
    <pc:docChg chg="mod modSld">
      <pc:chgData name="Allsbrook, Karen N. (LARC-E3)" userId="S::klivesay@ndc.nasa.gov::ec7b9486-b2a5-4c9b-8220-77a115ac1dce" providerId="AD" clId="Web-{CB34E9C7-3B10-6DBA-6576-37AEA094F939}" dt="2025-03-27T19:46:20.934" v="250" actId="20577"/>
      <pc:docMkLst>
        <pc:docMk/>
      </pc:docMkLst>
      <pc:sldChg chg="modSp">
        <pc:chgData name="Allsbrook, Karen N. (LARC-E3)" userId="S::klivesay@ndc.nasa.gov::ec7b9486-b2a5-4c9b-8220-77a115ac1dce" providerId="AD" clId="Web-{CB34E9C7-3B10-6DBA-6576-37AEA094F939}" dt="2025-03-27T18:30:33.724" v="43" actId="20577"/>
        <pc:sldMkLst>
          <pc:docMk/>
          <pc:sldMk cId="294041769" sldId="270"/>
        </pc:sldMkLst>
        <pc:spChg chg="mod">
          <ac:chgData name="Allsbrook, Karen N. (LARC-E3)" userId="S::klivesay@ndc.nasa.gov::ec7b9486-b2a5-4c9b-8220-77a115ac1dce" providerId="AD" clId="Web-{CB34E9C7-3B10-6DBA-6576-37AEA094F939}" dt="2025-03-27T18:30:33.724" v="43" actId="20577"/>
          <ac:spMkLst>
            <pc:docMk/>
            <pc:sldMk cId="294041769" sldId="270"/>
            <ac:spMk id="3" creationId="{7EA6F44F-C962-57C8-E523-F5EA3CB7A24B}"/>
          </ac:spMkLst>
        </pc:spChg>
      </pc:sldChg>
      <pc:sldChg chg="modSp">
        <pc:chgData name="Allsbrook, Karen N. (LARC-E3)" userId="S::klivesay@ndc.nasa.gov::ec7b9486-b2a5-4c9b-8220-77a115ac1dce" providerId="AD" clId="Web-{CB34E9C7-3B10-6DBA-6576-37AEA094F939}" dt="2025-03-27T18:37:42.781" v="83" actId="20577"/>
        <pc:sldMkLst>
          <pc:docMk/>
          <pc:sldMk cId="2836934643" sldId="274"/>
        </pc:sldMkLst>
        <pc:spChg chg="mod">
          <ac:chgData name="Allsbrook, Karen N. (LARC-E3)" userId="S::klivesay@ndc.nasa.gov::ec7b9486-b2a5-4c9b-8220-77a115ac1dce" providerId="AD" clId="Web-{CB34E9C7-3B10-6DBA-6576-37AEA094F939}" dt="2025-03-27T18:28:08.173" v="9" actId="20577"/>
          <ac:spMkLst>
            <pc:docMk/>
            <pc:sldMk cId="2836934643" sldId="274"/>
            <ac:spMk id="5" creationId="{357FACF9-832A-C8E3-C3EA-066442460298}"/>
          </ac:spMkLst>
        </pc:spChg>
        <pc:spChg chg="mod">
          <ac:chgData name="Allsbrook, Karen N. (LARC-E3)" userId="S::klivesay@ndc.nasa.gov::ec7b9486-b2a5-4c9b-8220-77a115ac1dce" providerId="AD" clId="Web-{CB34E9C7-3B10-6DBA-6576-37AEA094F939}" dt="2025-03-27T18:37:42.781" v="83" actId="20577"/>
          <ac:spMkLst>
            <pc:docMk/>
            <pc:sldMk cId="2836934643" sldId="274"/>
            <ac:spMk id="10" creationId="{74963C9F-09B4-DCC7-B29D-3C2FCB592C61}"/>
          </ac:spMkLst>
        </pc:spChg>
        <pc:spChg chg="mod">
          <ac:chgData name="Allsbrook, Karen N. (LARC-E3)" userId="S::klivesay@ndc.nasa.gov::ec7b9486-b2a5-4c9b-8220-77a115ac1dce" providerId="AD" clId="Web-{CB34E9C7-3B10-6DBA-6576-37AEA094F939}" dt="2025-03-27T18:33:53.525" v="78" actId="20577"/>
          <ac:spMkLst>
            <pc:docMk/>
            <pc:sldMk cId="2836934643" sldId="274"/>
            <ac:spMk id="13" creationId="{527D4367-8F27-9E22-5C78-338833861CDC}"/>
          </ac:spMkLst>
        </pc:spChg>
        <pc:spChg chg="mod">
          <ac:chgData name="Allsbrook, Karen N. (LARC-E3)" userId="S::klivesay@ndc.nasa.gov::ec7b9486-b2a5-4c9b-8220-77a115ac1dce" providerId="AD" clId="Web-{CB34E9C7-3B10-6DBA-6576-37AEA094F939}" dt="2025-03-27T18:28:12.798" v="11" actId="20577"/>
          <ac:spMkLst>
            <pc:docMk/>
            <pc:sldMk cId="2836934643" sldId="274"/>
            <ac:spMk id="23" creationId="{77D4EC4B-1344-3BDC-2586-C93FF8580BDC}"/>
          </ac:spMkLst>
        </pc:spChg>
        <pc:spChg chg="mod">
          <ac:chgData name="Allsbrook, Karen N. (LARC-E3)" userId="S::klivesay@ndc.nasa.gov::ec7b9486-b2a5-4c9b-8220-77a115ac1dce" providerId="AD" clId="Web-{CB34E9C7-3B10-6DBA-6576-37AEA094F939}" dt="2025-03-27T18:28:19.892" v="13" actId="20577"/>
          <ac:spMkLst>
            <pc:docMk/>
            <pc:sldMk cId="2836934643" sldId="274"/>
            <ac:spMk id="25" creationId="{B667BD24-B519-6E78-40D0-4A5F3A095819}"/>
          </ac:spMkLst>
        </pc:spChg>
      </pc:sldChg>
      <pc:sldChg chg="modSp">
        <pc:chgData name="Allsbrook, Karen N. (LARC-E3)" userId="S::klivesay@ndc.nasa.gov::ec7b9486-b2a5-4c9b-8220-77a115ac1dce" providerId="AD" clId="Web-{CB34E9C7-3B10-6DBA-6576-37AEA094F939}" dt="2025-03-27T18:27:53.876" v="7" actId="20577"/>
        <pc:sldMkLst>
          <pc:docMk/>
          <pc:sldMk cId="2815878752" sldId="275"/>
        </pc:sldMkLst>
        <pc:spChg chg="mod">
          <ac:chgData name="Allsbrook, Karen N. (LARC-E3)" userId="S::klivesay@ndc.nasa.gov::ec7b9486-b2a5-4c9b-8220-77a115ac1dce" providerId="AD" clId="Web-{CB34E9C7-3B10-6DBA-6576-37AEA094F939}" dt="2025-03-27T18:27:53.876" v="7" actId="20577"/>
          <ac:spMkLst>
            <pc:docMk/>
            <pc:sldMk cId="2815878752" sldId="275"/>
            <ac:spMk id="12" creationId="{83516153-895B-638C-7AF0-C02055505DE5}"/>
          </ac:spMkLst>
        </pc:spChg>
      </pc:sldChg>
      <pc:sldChg chg="modSp">
        <pc:chgData name="Allsbrook, Karen N. (LARC-E3)" userId="S::klivesay@ndc.nasa.gov::ec7b9486-b2a5-4c9b-8220-77a115ac1dce" providerId="AD" clId="Web-{CB34E9C7-3B10-6DBA-6576-37AEA094F939}" dt="2025-03-27T18:28:41.987" v="17" actId="1076"/>
        <pc:sldMkLst>
          <pc:docMk/>
          <pc:sldMk cId="3040505693" sldId="277"/>
        </pc:sldMkLst>
        <pc:spChg chg="mod">
          <ac:chgData name="Allsbrook, Karen N. (LARC-E3)" userId="S::klivesay@ndc.nasa.gov::ec7b9486-b2a5-4c9b-8220-77a115ac1dce" providerId="AD" clId="Web-{CB34E9C7-3B10-6DBA-6576-37AEA094F939}" dt="2025-03-27T18:28:41.987" v="17" actId="1076"/>
          <ac:spMkLst>
            <pc:docMk/>
            <pc:sldMk cId="3040505693" sldId="277"/>
            <ac:spMk id="5" creationId="{E3628504-5633-4EEB-D40C-C872BA1D9AD7}"/>
          </ac:spMkLst>
        </pc:spChg>
        <pc:spChg chg="mod">
          <ac:chgData name="Allsbrook, Karen N. (LARC-E3)" userId="S::klivesay@ndc.nasa.gov::ec7b9486-b2a5-4c9b-8220-77a115ac1dce" providerId="AD" clId="Web-{CB34E9C7-3B10-6DBA-6576-37AEA094F939}" dt="2025-03-27T18:28:32.143" v="16" actId="20577"/>
          <ac:spMkLst>
            <pc:docMk/>
            <pc:sldMk cId="3040505693" sldId="277"/>
            <ac:spMk id="8" creationId="{62E14680-340F-2818-B224-676C737F836E}"/>
          </ac:spMkLst>
        </pc:spChg>
      </pc:sldChg>
      <pc:sldChg chg="modSp">
        <pc:chgData name="Allsbrook, Karen N. (LARC-E3)" userId="S::klivesay@ndc.nasa.gov::ec7b9486-b2a5-4c9b-8220-77a115ac1dce" providerId="AD" clId="Web-{CB34E9C7-3B10-6DBA-6576-37AEA094F939}" dt="2025-03-27T18:33:13.134" v="77"/>
        <pc:sldMkLst>
          <pc:docMk/>
          <pc:sldMk cId="3671434536" sldId="280"/>
        </pc:sldMkLst>
        <pc:spChg chg="mod">
          <ac:chgData name="Allsbrook, Karen N. (LARC-E3)" userId="S::klivesay@ndc.nasa.gov::ec7b9486-b2a5-4c9b-8220-77a115ac1dce" providerId="AD" clId="Web-{CB34E9C7-3B10-6DBA-6576-37AEA094F939}" dt="2025-03-27T18:27:45.454" v="6" actId="20577"/>
          <ac:spMkLst>
            <pc:docMk/>
            <pc:sldMk cId="3671434536" sldId="280"/>
            <ac:spMk id="5" creationId="{50B1ABBD-D53E-41E8-9784-EB402793A23C}"/>
          </ac:spMkLst>
        </pc:spChg>
        <pc:spChg chg="mod">
          <ac:chgData name="Allsbrook, Karen N. (LARC-E3)" userId="S::klivesay@ndc.nasa.gov::ec7b9486-b2a5-4c9b-8220-77a115ac1dce" providerId="AD" clId="Web-{CB34E9C7-3B10-6DBA-6576-37AEA094F939}" dt="2025-03-27T18:33:13.134" v="77"/>
          <ac:spMkLst>
            <pc:docMk/>
            <pc:sldMk cId="3671434536" sldId="280"/>
            <ac:spMk id="11" creationId="{25DEA627-4253-376D-C348-40BB6EA1168B}"/>
          </ac:spMkLst>
        </pc:spChg>
        <pc:spChg chg="mod">
          <ac:chgData name="Allsbrook, Karen N. (LARC-E3)" userId="S::klivesay@ndc.nasa.gov::ec7b9486-b2a5-4c9b-8220-77a115ac1dce" providerId="AD" clId="Web-{CB34E9C7-3B10-6DBA-6576-37AEA094F939}" dt="2025-03-27T18:33:13.087" v="75"/>
          <ac:spMkLst>
            <pc:docMk/>
            <pc:sldMk cId="3671434536" sldId="280"/>
            <ac:spMk id="14" creationId="{FCA6C768-FD3A-79AC-E552-034F1D626A56}"/>
          </ac:spMkLst>
        </pc:spChg>
        <pc:spChg chg="mod">
          <ac:chgData name="Allsbrook, Karen N. (LARC-E3)" userId="S::klivesay@ndc.nasa.gov::ec7b9486-b2a5-4c9b-8220-77a115ac1dce" providerId="AD" clId="Web-{CB34E9C7-3B10-6DBA-6576-37AEA094F939}" dt="2025-03-27T18:33:13.087" v="76"/>
          <ac:spMkLst>
            <pc:docMk/>
            <pc:sldMk cId="3671434536" sldId="280"/>
            <ac:spMk id="15" creationId="{1990E1F9-F8A1-FAE5-C9A9-6F36B46CC454}"/>
          </ac:spMkLst>
        </pc:spChg>
      </pc:sldChg>
      <pc:sldChg chg="modSp">
        <pc:chgData name="Allsbrook, Karen N. (LARC-E3)" userId="S::klivesay@ndc.nasa.gov::ec7b9486-b2a5-4c9b-8220-77a115ac1dce" providerId="AD" clId="Web-{CB34E9C7-3B10-6DBA-6576-37AEA094F939}" dt="2025-03-27T18:29:10.894" v="25" actId="20577"/>
        <pc:sldMkLst>
          <pc:docMk/>
          <pc:sldMk cId="769623525" sldId="284"/>
        </pc:sldMkLst>
        <pc:spChg chg="mod">
          <ac:chgData name="Allsbrook, Karen N. (LARC-E3)" userId="S::klivesay@ndc.nasa.gov::ec7b9486-b2a5-4c9b-8220-77a115ac1dce" providerId="AD" clId="Web-{CB34E9C7-3B10-6DBA-6576-37AEA094F939}" dt="2025-03-27T18:29:10.894" v="25" actId="20577"/>
          <ac:spMkLst>
            <pc:docMk/>
            <pc:sldMk cId="769623525" sldId="284"/>
            <ac:spMk id="35" creationId="{6A436067-F7B7-9F1E-1624-256D67E6F7F7}"/>
          </ac:spMkLst>
        </pc:spChg>
        <pc:spChg chg="mod">
          <ac:chgData name="Allsbrook, Karen N. (LARC-E3)" userId="S::klivesay@ndc.nasa.gov::ec7b9486-b2a5-4c9b-8220-77a115ac1dce" providerId="AD" clId="Web-{CB34E9C7-3B10-6DBA-6576-37AEA094F939}" dt="2025-03-27T18:28:54.706" v="19" actId="20577"/>
          <ac:spMkLst>
            <pc:docMk/>
            <pc:sldMk cId="769623525" sldId="284"/>
            <ac:spMk id="36" creationId="{12B2A111-A61D-C352-D672-81F55D1F921C}"/>
          </ac:spMkLst>
        </pc:spChg>
        <pc:spChg chg="mod">
          <ac:chgData name="Allsbrook, Karen N. (LARC-E3)" userId="S::klivesay@ndc.nasa.gov::ec7b9486-b2a5-4c9b-8220-77a115ac1dce" providerId="AD" clId="Web-{CB34E9C7-3B10-6DBA-6576-37AEA094F939}" dt="2025-03-27T18:29:01.940" v="23" actId="20577"/>
          <ac:spMkLst>
            <pc:docMk/>
            <pc:sldMk cId="769623525" sldId="284"/>
            <ac:spMk id="38" creationId="{B966C680-B21E-3FE4-0745-D4A12C57A821}"/>
          </ac:spMkLst>
        </pc:spChg>
        <pc:spChg chg="mod">
          <ac:chgData name="Allsbrook, Karen N. (LARC-E3)" userId="S::klivesay@ndc.nasa.gov::ec7b9486-b2a5-4c9b-8220-77a115ac1dce" providerId="AD" clId="Web-{CB34E9C7-3B10-6DBA-6576-37AEA094F939}" dt="2025-03-27T18:28:58.471" v="21" actId="20577"/>
          <ac:spMkLst>
            <pc:docMk/>
            <pc:sldMk cId="769623525" sldId="284"/>
            <ac:spMk id="39" creationId="{3A24FE57-8709-639F-5AD4-678721F47B89}"/>
          </ac:spMkLst>
        </pc:spChg>
      </pc:sldChg>
      <pc:sldChg chg="modSp">
        <pc:chgData name="Allsbrook, Karen N. (LARC-E3)" userId="S::klivesay@ndc.nasa.gov::ec7b9486-b2a5-4c9b-8220-77a115ac1dce" providerId="AD" clId="Web-{CB34E9C7-3B10-6DBA-6576-37AEA094F939}" dt="2025-03-27T18:54:50.211" v="161" actId="20577"/>
        <pc:sldMkLst>
          <pc:docMk/>
          <pc:sldMk cId="1157264843" sldId="285"/>
        </pc:sldMkLst>
        <pc:spChg chg="mod">
          <ac:chgData name="Allsbrook, Karen N. (LARC-E3)" userId="S::klivesay@ndc.nasa.gov::ec7b9486-b2a5-4c9b-8220-77a115ac1dce" providerId="AD" clId="Web-{CB34E9C7-3B10-6DBA-6576-37AEA094F939}" dt="2025-03-27T18:54:50.211" v="161" actId="20577"/>
          <ac:spMkLst>
            <pc:docMk/>
            <pc:sldMk cId="1157264843" sldId="285"/>
            <ac:spMk id="5" creationId="{F5699EFE-C86A-5236-AE1C-114860A405DE}"/>
          </ac:spMkLst>
        </pc:spChg>
        <pc:spChg chg="mod">
          <ac:chgData name="Allsbrook, Karen N. (LARC-E3)" userId="S::klivesay@ndc.nasa.gov::ec7b9486-b2a5-4c9b-8220-77a115ac1dce" providerId="AD" clId="Web-{CB34E9C7-3B10-6DBA-6576-37AEA094F939}" dt="2025-03-27T18:52:36.677" v="98" actId="20577"/>
          <ac:spMkLst>
            <pc:docMk/>
            <pc:sldMk cId="1157264843" sldId="285"/>
            <ac:spMk id="19" creationId="{56CE7589-F2CC-F9DD-6309-1EDD8A51D78F}"/>
          </ac:spMkLst>
        </pc:spChg>
      </pc:sldChg>
      <pc:sldChg chg="modSp">
        <pc:chgData name="Allsbrook, Karen N. (LARC-E3)" userId="S::klivesay@ndc.nasa.gov::ec7b9486-b2a5-4c9b-8220-77a115ac1dce" providerId="AD" clId="Web-{CB34E9C7-3B10-6DBA-6576-37AEA094F939}" dt="2025-03-27T18:57:16.324" v="172" actId="20577"/>
        <pc:sldMkLst>
          <pc:docMk/>
          <pc:sldMk cId="3185105002" sldId="286"/>
        </pc:sldMkLst>
        <pc:spChg chg="mod">
          <ac:chgData name="Allsbrook, Karen N. (LARC-E3)" userId="S::klivesay@ndc.nasa.gov::ec7b9486-b2a5-4c9b-8220-77a115ac1dce" providerId="AD" clId="Web-{CB34E9C7-3B10-6DBA-6576-37AEA094F939}" dt="2025-03-27T18:57:16.324" v="172" actId="20577"/>
          <ac:spMkLst>
            <pc:docMk/>
            <pc:sldMk cId="3185105002" sldId="286"/>
            <ac:spMk id="8" creationId="{3B9E3DF4-EE55-87AD-2376-50C26A83D699}"/>
          </ac:spMkLst>
        </pc:spChg>
      </pc:sldChg>
      <pc:sldChg chg="modSp">
        <pc:chgData name="Allsbrook, Karen N. (LARC-E3)" userId="S::klivesay@ndc.nasa.gov::ec7b9486-b2a5-4c9b-8220-77a115ac1dce" providerId="AD" clId="Web-{CB34E9C7-3B10-6DBA-6576-37AEA094F939}" dt="2025-03-27T19:30:30.366" v="223" actId="20577"/>
        <pc:sldMkLst>
          <pc:docMk/>
          <pc:sldMk cId="2579304549" sldId="297"/>
        </pc:sldMkLst>
        <pc:spChg chg="mod">
          <ac:chgData name="Allsbrook, Karen N. (LARC-E3)" userId="S::klivesay@ndc.nasa.gov::ec7b9486-b2a5-4c9b-8220-77a115ac1dce" providerId="AD" clId="Web-{CB34E9C7-3B10-6DBA-6576-37AEA094F939}" dt="2025-03-27T18:30:09.786" v="37" actId="20577"/>
          <ac:spMkLst>
            <pc:docMk/>
            <pc:sldMk cId="2579304549" sldId="297"/>
            <ac:spMk id="8" creationId="{A1C2FEF1-2DE4-CF75-8E5B-05582BB8A3C7}"/>
          </ac:spMkLst>
        </pc:spChg>
        <pc:spChg chg="mod">
          <ac:chgData name="Allsbrook, Karen N. (LARC-E3)" userId="S::klivesay@ndc.nasa.gov::ec7b9486-b2a5-4c9b-8220-77a115ac1dce" providerId="AD" clId="Web-{CB34E9C7-3B10-6DBA-6576-37AEA094F939}" dt="2025-03-27T19:30:30.366" v="223" actId="20577"/>
          <ac:spMkLst>
            <pc:docMk/>
            <pc:sldMk cId="2579304549" sldId="297"/>
            <ac:spMk id="11" creationId="{464EB0E2-D03F-2030-C54E-8993FF368802}"/>
          </ac:spMkLst>
        </pc:spChg>
      </pc:sldChg>
      <pc:sldChg chg="modSp">
        <pc:chgData name="Allsbrook, Karen N. (LARC-E3)" userId="S::klivesay@ndc.nasa.gov::ec7b9486-b2a5-4c9b-8220-77a115ac1dce" providerId="AD" clId="Web-{CB34E9C7-3B10-6DBA-6576-37AEA094F939}" dt="2025-03-27T18:57:32.653" v="186" actId="20577"/>
        <pc:sldMkLst>
          <pc:docMk/>
          <pc:sldMk cId="2030504799" sldId="303"/>
        </pc:sldMkLst>
        <pc:spChg chg="mod">
          <ac:chgData name="Allsbrook, Karen N. (LARC-E3)" userId="S::klivesay@ndc.nasa.gov::ec7b9486-b2a5-4c9b-8220-77a115ac1dce" providerId="AD" clId="Web-{CB34E9C7-3B10-6DBA-6576-37AEA094F939}" dt="2025-03-27T18:29:52.488" v="33" actId="20577"/>
          <ac:spMkLst>
            <pc:docMk/>
            <pc:sldMk cId="2030504799" sldId="303"/>
            <ac:spMk id="36" creationId="{96815E0D-DA13-8E7B-546E-D4CB7E86DBF4}"/>
          </ac:spMkLst>
        </pc:spChg>
        <pc:spChg chg="mod">
          <ac:chgData name="Allsbrook, Karen N. (LARC-E3)" userId="S::klivesay@ndc.nasa.gov::ec7b9486-b2a5-4c9b-8220-77a115ac1dce" providerId="AD" clId="Web-{CB34E9C7-3B10-6DBA-6576-37AEA094F939}" dt="2025-03-27T18:29:47.629" v="31" actId="20577"/>
          <ac:spMkLst>
            <pc:docMk/>
            <pc:sldMk cId="2030504799" sldId="303"/>
            <ac:spMk id="45" creationId="{B365C21B-023D-5F8D-F534-0662A13E19F8}"/>
          </ac:spMkLst>
        </pc:spChg>
        <pc:spChg chg="mod">
          <ac:chgData name="Allsbrook, Karen N. (LARC-E3)" userId="S::klivesay@ndc.nasa.gov::ec7b9486-b2a5-4c9b-8220-77a115ac1dce" providerId="AD" clId="Web-{CB34E9C7-3B10-6DBA-6576-37AEA094F939}" dt="2025-03-27T18:57:32.653" v="186" actId="20577"/>
          <ac:spMkLst>
            <pc:docMk/>
            <pc:sldMk cId="2030504799" sldId="303"/>
            <ac:spMk id="84" creationId="{B616AB33-F9A2-1350-2992-C356CFABBAE6}"/>
          </ac:spMkLst>
        </pc:spChg>
        <pc:picChg chg="ord">
          <ac:chgData name="Allsbrook, Karen N. (LARC-E3)" userId="S::klivesay@ndc.nasa.gov::ec7b9486-b2a5-4c9b-8220-77a115ac1dce" providerId="AD" clId="Web-{CB34E9C7-3B10-6DBA-6576-37AEA094F939}" dt="2025-03-27T18:29:37.550" v="27"/>
          <ac:picMkLst>
            <pc:docMk/>
            <pc:sldMk cId="2030504799" sldId="303"/>
            <ac:picMk id="5" creationId="{07FF2FD2-325F-5AF4-249C-6E1DC3A0801A}"/>
          </ac:picMkLst>
        </pc:picChg>
      </pc:sldChg>
      <pc:sldChg chg="modSp">
        <pc:chgData name="Allsbrook, Karen N. (LARC-E3)" userId="S::klivesay@ndc.nasa.gov::ec7b9486-b2a5-4c9b-8220-77a115ac1dce" providerId="AD" clId="Web-{CB34E9C7-3B10-6DBA-6576-37AEA094F939}" dt="2025-03-27T18:51:20.066" v="87" actId="1076"/>
        <pc:sldMkLst>
          <pc:docMk/>
          <pc:sldMk cId="2684627908" sldId="304"/>
        </pc:sldMkLst>
        <pc:spChg chg="mod">
          <ac:chgData name="Allsbrook, Karen N. (LARC-E3)" userId="S::klivesay@ndc.nasa.gov::ec7b9486-b2a5-4c9b-8220-77a115ac1dce" providerId="AD" clId="Web-{CB34E9C7-3B10-6DBA-6576-37AEA094F939}" dt="2025-03-27T18:51:12.222" v="86" actId="14100"/>
          <ac:spMkLst>
            <pc:docMk/>
            <pc:sldMk cId="2684627908" sldId="304"/>
            <ac:spMk id="46" creationId="{DC52216C-BF0E-0462-AA3A-FF827DE0B428}"/>
          </ac:spMkLst>
        </pc:spChg>
        <pc:spChg chg="mod">
          <ac:chgData name="Allsbrook, Karen N. (LARC-E3)" userId="S::klivesay@ndc.nasa.gov::ec7b9486-b2a5-4c9b-8220-77a115ac1dce" providerId="AD" clId="Web-{CB34E9C7-3B10-6DBA-6576-37AEA094F939}" dt="2025-03-27T18:51:20.066" v="87" actId="1076"/>
          <ac:spMkLst>
            <pc:docMk/>
            <pc:sldMk cId="2684627908" sldId="304"/>
            <ac:spMk id="47" creationId="{4754707E-9D67-1BAC-9558-CA4C9EF24A72}"/>
          </ac:spMkLst>
        </pc:spChg>
      </pc:sldChg>
      <pc:sldChg chg="modSp">
        <pc:chgData name="Allsbrook, Karen N. (LARC-E3)" userId="S::klivesay@ndc.nasa.gov::ec7b9486-b2a5-4c9b-8220-77a115ac1dce" providerId="AD" clId="Web-{CB34E9C7-3B10-6DBA-6576-37AEA094F939}" dt="2025-03-27T18:53:41.819" v="122" actId="20577"/>
        <pc:sldMkLst>
          <pc:docMk/>
          <pc:sldMk cId="2016785268" sldId="306"/>
        </pc:sldMkLst>
        <pc:spChg chg="mod">
          <ac:chgData name="Allsbrook, Karen N. (LARC-E3)" userId="S::klivesay@ndc.nasa.gov::ec7b9486-b2a5-4c9b-8220-77a115ac1dce" providerId="AD" clId="Web-{CB34E9C7-3B10-6DBA-6576-37AEA094F939}" dt="2025-03-27T18:53:29.256" v="109" actId="20577"/>
          <ac:spMkLst>
            <pc:docMk/>
            <pc:sldMk cId="2016785268" sldId="306"/>
            <ac:spMk id="8" creationId="{1E595875-5754-A9FB-169C-55B0CDBC3B2E}"/>
          </ac:spMkLst>
        </pc:spChg>
        <pc:spChg chg="mod">
          <ac:chgData name="Allsbrook, Karen N. (LARC-E3)" userId="S::klivesay@ndc.nasa.gov::ec7b9486-b2a5-4c9b-8220-77a115ac1dce" providerId="AD" clId="Web-{CB34E9C7-3B10-6DBA-6576-37AEA094F939}" dt="2025-03-27T18:53:36.741" v="116" actId="20577"/>
          <ac:spMkLst>
            <pc:docMk/>
            <pc:sldMk cId="2016785268" sldId="306"/>
            <ac:spMk id="12" creationId="{1B2207CE-A648-A652-8D74-83B32E94EE03}"/>
          </ac:spMkLst>
        </pc:spChg>
        <pc:spChg chg="mod">
          <ac:chgData name="Allsbrook, Karen N. (LARC-E3)" userId="S::klivesay@ndc.nasa.gov::ec7b9486-b2a5-4c9b-8220-77a115ac1dce" providerId="AD" clId="Web-{CB34E9C7-3B10-6DBA-6576-37AEA094F939}" dt="2025-03-27T18:53:41.819" v="122" actId="20577"/>
          <ac:spMkLst>
            <pc:docMk/>
            <pc:sldMk cId="2016785268" sldId="306"/>
            <ac:spMk id="27" creationId="{04E21133-3ECE-79EB-A3A9-59242D2A3AEC}"/>
          </ac:spMkLst>
        </pc:spChg>
      </pc:sldChg>
      <pc:sldChg chg="modSp">
        <pc:chgData name="Allsbrook, Karen N. (LARC-E3)" userId="S::klivesay@ndc.nasa.gov::ec7b9486-b2a5-4c9b-8220-77a115ac1dce" providerId="AD" clId="Web-{CB34E9C7-3B10-6DBA-6576-37AEA094F939}" dt="2025-03-27T18:54:13.601" v="144" actId="20577"/>
        <pc:sldMkLst>
          <pc:docMk/>
          <pc:sldMk cId="1752566132" sldId="307"/>
        </pc:sldMkLst>
        <pc:spChg chg="mod">
          <ac:chgData name="Allsbrook, Karen N. (LARC-E3)" userId="S::klivesay@ndc.nasa.gov::ec7b9486-b2a5-4c9b-8220-77a115ac1dce" providerId="AD" clId="Web-{CB34E9C7-3B10-6DBA-6576-37AEA094F939}" dt="2025-03-27T18:54:02.117" v="126" actId="14100"/>
          <ac:spMkLst>
            <pc:docMk/>
            <pc:sldMk cId="1752566132" sldId="307"/>
            <ac:spMk id="10" creationId="{212AEADA-1FDA-8793-490E-A0C80992EF12}"/>
          </ac:spMkLst>
        </pc:spChg>
        <pc:spChg chg="mod">
          <ac:chgData name="Allsbrook, Karen N. (LARC-E3)" userId="S::klivesay@ndc.nasa.gov::ec7b9486-b2a5-4c9b-8220-77a115ac1dce" providerId="AD" clId="Web-{CB34E9C7-3B10-6DBA-6576-37AEA094F939}" dt="2025-03-27T18:54:08.851" v="135" actId="20577"/>
          <ac:spMkLst>
            <pc:docMk/>
            <pc:sldMk cId="1752566132" sldId="307"/>
            <ac:spMk id="11" creationId="{BFFE59AA-1096-8885-95E5-53EBAED9BB22}"/>
          </ac:spMkLst>
        </pc:spChg>
        <pc:spChg chg="mod">
          <ac:chgData name="Allsbrook, Karen N. (LARC-E3)" userId="S::klivesay@ndc.nasa.gov::ec7b9486-b2a5-4c9b-8220-77a115ac1dce" providerId="AD" clId="Web-{CB34E9C7-3B10-6DBA-6576-37AEA094F939}" dt="2025-03-27T18:54:13.601" v="144" actId="20577"/>
          <ac:spMkLst>
            <pc:docMk/>
            <pc:sldMk cId="1752566132" sldId="307"/>
            <ac:spMk id="22" creationId="{4D7A6747-4217-F275-DE7E-B38A8F094120}"/>
          </ac:spMkLst>
        </pc:spChg>
      </pc:sldChg>
      <pc:sldChg chg="modSp">
        <pc:chgData name="Allsbrook, Karen N. (LARC-E3)" userId="S::klivesay@ndc.nasa.gov::ec7b9486-b2a5-4c9b-8220-77a115ac1dce" providerId="AD" clId="Web-{CB34E9C7-3B10-6DBA-6576-37AEA094F939}" dt="2025-03-27T19:28:27.943" v="201" actId="1076"/>
        <pc:sldMkLst>
          <pc:docMk/>
          <pc:sldMk cId="1539256382" sldId="308"/>
        </pc:sldMkLst>
        <pc:spChg chg="mod">
          <ac:chgData name="Allsbrook, Karen N. (LARC-E3)" userId="S::klivesay@ndc.nasa.gov::ec7b9486-b2a5-4c9b-8220-77a115ac1dce" providerId="AD" clId="Web-{CB34E9C7-3B10-6DBA-6576-37AEA094F939}" dt="2025-03-27T19:27:55.927" v="192" actId="14100"/>
          <ac:spMkLst>
            <pc:docMk/>
            <pc:sldMk cId="1539256382" sldId="308"/>
            <ac:spMk id="7" creationId="{188D44FD-161A-6B01-029F-70FDFF90B222}"/>
          </ac:spMkLst>
        </pc:spChg>
        <pc:spChg chg="mod">
          <ac:chgData name="Allsbrook, Karen N. (LARC-E3)" userId="S::klivesay@ndc.nasa.gov::ec7b9486-b2a5-4c9b-8220-77a115ac1dce" providerId="AD" clId="Web-{CB34E9C7-3B10-6DBA-6576-37AEA094F939}" dt="2025-03-27T19:28:15.005" v="200" actId="1076"/>
          <ac:spMkLst>
            <pc:docMk/>
            <pc:sldMk cId="1539256382" sldId="308"/>
            <ac:spMk id="19" creationId="{C0CE2BCC-DAB5-9956-6E30-F987A8243461}"/>
          </ac:spMkLst>
        </pc:spChg>
        <pc:spChg chg="mod">
          <ac:chgData name="Allsbrook, Karen N. (LARC-E3)" userId="S::klivesay@ndc.nasa.gov::ec7b9486-b2a5-4c9b-8220-77a115ac1dce" providerId="AD" clId="Web-{CB34E9C7-3B10-6DBA-6576-37AEA094F939}" dt="2025-03-27T19:28:27.943" v="201" actId="1076"/>
          <ac:spMkLst>
            <pc:docMk/>
            <pc:sldMk cId="1539256382" sldId="308"/>
            <ac:spMk id="34" creationId="{5B92E2BC-BA90-5F2F-32EE-EDA4AEADAFB7}"/>
          </ac:spMkLst>
        </pc:spChg>
      </pc:sldChg>
      <pc:sldChg chg="modSp">
        <pc:chgData name="Allsbrook, Karen N. (LARC-E3)" userId="S::klivesay@ndc.nasa.gov::ec7b9486-b2a5-4c9b-8220-77a115ac1dce" providerId="AD" clId="Web-{CB34E9C7-3B10-6DBA-6576-37AEA094F939}" dt="2025-03-27T19:45:19.403" v="239" actId="20577"/>
        <pc:sldMkLst>
          <pc:docMk/>
          <pc:sldMk cId="2913180033" sldId="310"/>
        </pc:sldMkLst>
        <pc:spChg chg="mod">
          <ac:chgData name="Allsbrook, Karen N. (LARC-E3)" userId="S::klivesay@ndc.nasa.gov::ec7b9486-b2a5-4c9b-8220-77a115ac1dce" providerId="AD" clId="Web-{CB34E9C7-3B10-6DBA-6576-37AEA094F939}" dt="2025-03-27T19:45:19.403" v="239" actId="20577"/>
          <ac:spMkLst>
            <pc:docMk/>
            <pc:sldMk cId="2913180033" sldId="310"/>
            <ac:spMk id="6" creationId="{720639A1-DBDD-37C5-6CC8-284768F65F84}"/>
          </ac:spMkLst>
        </pc:spChg>
        <pc:spChg chg="mod">
          <ac:chgData name="Allsbrook, Karen N. (LARC-E3)" userId="S::klivesay@ndc.nasa.gov::ec7b9486-b2a5-4c9b-8220-77a115ac1dce" providerId="AD" clId="Web-{CB34E9C7-3B10-6DBA-6576-37AEA094F939}" dt="2025-03-27T18:31:03.974" v="72" actId="20577"/>
          <ac:spMkLst>
            <pc:docMk/>
            <pc:sldMk cId="2913180033" sldId="310"/>
            <ac:spMk id="7" creationId="{7EFD7689-0339-98E7-6279-F742A9188EE6}"/>
          </ac:spMkLst>
        </pc:spChg>
      </pc:sldChg>
      <pc:sldChg chg="modSp">
        <pc:chgData name="Allsbrook, Karen N. (LARC-E3)" userId="S::klivesay@ndc.nasa.gov::ec7b9486-b2a5-4c9b-8220-77a115ac1dce" providerId="AD" clId="Web-{CB34E9C7-3B10-6DBA-6576-37AEA094F939}" dt="2025-03-27T19:45:24.481" v="247" actId="20577"/>
        <pc:sldMkLst>
          <pc:docMk/>
          <pc:sldMk cId="843750180" sldId="312"/>
        </pc:sldMkLst>
        <pc:spChg chg="mod">
          <ac:chgData name="Allsbrook, Karen N. (LARC-E3)" userId="S::klivesay@ndc.nasa.gov::ec7b9486-b2a5-4c9b-8220-77a115ac1dce" providerId="AD" clId="Web-{CB34E9C7-3B10-6DBA-6576-37AEA094F939}" dt="2025-03-27T19:45:24.481" v="247" actId="20577"/>
          <ac:spMkLst>
            <pc:docMk/>
            <pc:sldMk cId="843750180" sldId="312"/>
            <ac:spMk id="2" creationId="{39A8D0F9-7FC6-725D-333C-C3F802D75A8E}"/>
          </ac:spMkLst>
        </pc:spChg>
      </pc:sldChg>
      <pc:sldChg chg="modSp">
        <pc:chgData name="Allsbrook, Karen N. (LARC-E3)" userId="S::klivesay@ndc.nasa.gov::ec7b9486-b2a5-4c9b-8220-77a115ac1dce" providerId="AD" clId="Web-{CB34E9C7-3B10-6DBA-6576-37AEA094F939}" dt="2025-03-27T19:45:13.950" v="230" actId="20577"/>
        <pc:sldMkLst>
          <pc:docMk/>
          <pc:sldMk cId="4243535356" sldId="313"/>
        </pc:sldMkLst>
        <pc:spChg chg="mod">
          <ac:chgData name="Allsbrook, Karen N. (LARC-E3)" userId="S::klivesay@ndc.nasa.gov::ec7b9486-b2a5-4c9b-8220-77a115ac1dce" providerId="AD" clId="Web-{CB34E9C7-3B10-6DBA-6576-37AEA094F939}" dt="2025-03-27T19:45:13.950" v="230" actId="20577"/>
          <ac:spMkLst>
            <pc:docMk/>
            <pc:sldMk cId="4243535356" sldId="313"/>
            <ac:spMk id="2" creationId="{48B00913-87C6-9804-6C26-798FD251E374}"/>
          </ac:spMkLst>
        </pc:spChg>
        <pc:spChg chg="mod">
          <ac:chgData name="Allsbrook, Karen N. (LARC-E3)" userId="S::klivesay@ndc.nasa.gov::ec7b9486-b2a5-4c9b-8220-77a115ac1dce" providerId="AD" clId="Web-{CB34E9C7-3B10-6DBA-6576-37AEA094F939}" dt="2025-03-27T18:30:57.896" v="61" actId="20577"/>
          <ac:spMkLst>
            <pc:docMk/>
            <pc:sldMk cId="4243535356" sldId="313"/>
            <ac:spMk id="6" creationId="{42ECE40E-5E87-F2D0-C531-5AD85BA76021}"/>
          </ac:spMkLst>
        </pc:spChg>
      </pc:sldChg>
      <pc:sldChg chg="modSp">
        <pc:chgData name="Allsbrook, Karen N. (LARC-E3)" userId="S::klivesay@ndc.nasa.gov::ec7b9486-b2a5-4c9b-8220-77a115ac1dce" providerId="AD" clId="Web-{CB34E9C7-3B10-6DBA-6576-37AEA094F939}" dt="2025-03-27T18:54:56.102" v="162" actId="20577"/>
        <pc:sldMkLst>
          <pc:docMk/>
          <pc:sldMk cId="3366359607" sldId="314"/>
        </pc:sldMkLst>
        <pc:spChg chg="mod">
          <ac:chgData name="Allsbrook, Karen N. (LARC-E3)" userId="S::klivesay@ndc.nasa.gov::ec7b9486-b2a5-4c9b-8220-77a115ac1dce" providerId="AD" clId="Web-{CB34E9C7-3B10-6DBA-6576-37AEA094F939}" dt="2025-03-27T18:54:32.805" v="152" actId="14100"/>
          <ac:spMkLst>
            <pc:docMk/>
            <pc:sldMk cId="3366359607" sldId="314"/>
            <ac:spMk id="2" creationId="{369B84B8-E7FF-4850-1AE0-96292584D8C8}"/>
          </ac:spMkLst>
        </pc:spChg>
        <pc:spChg chg="mod">
          <ac:chgData name="Allsbrook, Karen N. (LARC-E3)" userId="S::klivesay@ndc.nasa.gov::ec7b9486-b2a5-4c9b-8220-77a115ac1dce" providerId="AD" clId="Web-{CB34E9C7-3B10-6DBA-6576-37AEA094F939}" dt="2025-03-27T18:54:38.367" v="160" actId="20577"/>
          <ac:spMkLst>
            <pc:docMk/>
            <pc:sldMk cId="3366359607" sldId="314"/>
            <ac:spMk id="6" creationId="{299F8F52-20B9-4C62-A18A-2F7AE517AF5A}"/>
          </ac:spMkLst>
        </pc:spChg>
        <pc:spChg chg="mod">
          <ac:chgData name="Allsbrook, Karen N. (LARC-E3)" userId="S::klivesay@ndc.nasa.gov::ec7b9486-b2a5-4c9b-8220-77a115ac1dce" providerId="AD" clId="Web-{CB34E9C7-3B10-6DBA-6576-37AEA094F939}" dt="2025-03-27T18:54:56.102" v="162" actId="20577"/>
          <ac:spMkLst>
            <pc:docMk/>
            <pc:sldMk cId="3366359607" sldId="314"/>
            <ac:spMk id="46" creationId="{4014BD75-4807-818A-AD35-E5B52DD52D0F}"/>
          </ac:spMkLst>
        </pc:spChg>
      </pc:sldChg>
      <pc:sldChg chg="modSp">
        <pc:chgData name="Allsbrook, Karen N. (LARC-E3)" userId="S::klivesay@ndc.nasa.gov::ec7b9486-b2a5-4c9b-8220-77a115ac1dce" providerId="AD" clId="Web-{CB34E9C7-3B10-6DBA-6576-37AEA094F939}" dt="2025-03-27T19:46:20.934" v="250" actId="20577"/>
        <pc:sldMkLst>
          <pc:docMk/>
          <pc:sldMk cId="356756903" sldId="315"/>
        </pc:sldMkLst>
        <pc:spChg chg="mod">
          <ac:chgData name="Allsbrook, Karen N. (LARC-E3)" userId="S::klivesay@ndc.nasa.gov::ec7b9486-b2a5-4c9b-8220-77a115ac1dce" providerId="AD" clId="Web-{CB34E9C7-3B10-6DBA-6576-37AEA094F939}" dt="2025-03-27T19:46:20.934" v="250" actId="20577"/>
          <ac:spMkLst>
            <pc:docMk/>
            <pc:sldMk cId="356756903" sldId="315"/>
            <ac:spMk id="8" creationId="{5F2DE8CD-2486-817C-C1E2-D5986407124C}"/>
          </ac:spMkLst>
        </pc:spChg>
      </pc:sldChg>
    </pc:docChg>
  </pc:docChgLst>
  <pc:docChgLst>
    <pc:chgData name="Bowler, Brent W. (LARC-E3)[RSES]" userId="S::bbowler@ndc.nasa.gov::6dd9205c-d02a-4277-93e8-c46fbbd24b42" providerId="AD" clId="Web-{399FA8AE-AE16-3918-3529-AFA1494F18C1}"/>
    <pc:docChg chg="addSld delSld modSld">
      <pc:chgData name="Bowler, Brent W. (LARC-E3)[RSES]" userId="S::bbowler@ndc.nasa.gov::6dd9205c-d02a-4277-93e8-c46fbbd24b42" providerId="AD" clId="Web-{399FA8AE-AE16-3918-3529-AFA1494F18C1}" dt="2025-03-27T16:55:12.741" v="129" actId="14100"/>
      <pc:docMkLst>
        <pc:docMk/>
      </pc:docMkLst>
      <pc:sldChg chg="addSp delSp modSp">
        <pc:chgData name="Bowler, Brent W. (LARC-E3)[RSES]" userId="S::bbowler@ndc.nasa.gov::6dd9205c-d02a-4277-93e8-c46fbbd24b42" providerId="AD" clId="Web-{399FA8AE-AE16-3918-3529-AFA1494F18C1}" dt="2025-03-27T16:55:12.741" v="129" actId="14100"/>
        <pc:sldMkLst>
          <pc:docMk/>
          <pc:sldMk cId="1133407008" sldId="311"/>
        </pc:sldMkLst>
        <pc:spChg chg="mod">
          <ac:chgData name="Bowler, Brent W. (LARC-E3)[RSES]" userId="S::bbowler@ndc.nasa.gov::6dd9205c-d02a-4277-93e8-c46fbbd24b42" providerId="AD" clId="Web-{399FA8AE-AE16-3918-3529-AFA1494F18C1}" dt="2025-03-27T16:53:49.866" v="110" actId="14100"/>
          <ac:spMkLst>
            <pc:docMk/>
            <pc:sldMk cId="1133407008" sldId="311"/>
            <ac:spMk id="7" creationId="{119AFF18-DBBB-8E4C-C169-A5DBCF310B29}"/>
          </ac:spMkLst>
        </pc:spChg>
        <pc:spChg chg="add del mod">
          <ac:chgData name="Bowler, Brent W. (LARC-E3)[RSES]" userId="S::bbowler@ndc.nasa.gov::6dd9205c-d02a-4277-93e8-c46fbbd24b42" providerId="AD" clId="Web-{399FA8AE-AE16-3918-3529-AFA1494F18C1}" dt="2025-03-27T16:54:01.210" v="112" actId="1076"/>
          <ac:spMkLst>
            <pc:docMk/>
            <pc:sldMk cId="1133407008" sldId="311"/>
            <ac:spMk id="8" creationId="{24AD7FA2-F6C5-EEE2-B854-F4642DC4FCB0}"/>
          </ac:spMkLst>
        </pc:spChg>
        <pc:spChg chg="del">
          <ac:chgData name="Bowler, Brent W. (LARC-E3)[RSES]" userId="S::bbowler@ndc.nasa.gov::6dd9205c-d02a-4277-93e8-c46fbbd24b42" providerId="AD" clId="Web-{399FA8AE-AE16-3918-3529-AFA1494F18C1}" dt="2025-03-27T16:47:52.629" v="0"/>
          <ac:spMkLst>
            <pc:docMk/>
            <pc:sldMk cId="1133407008" sldId="311"/>
            <ac:spMk id="9" creationId="{F999C89F-CC6F-F1E2-3499-C5093C946E9B}"/>
          </ac:spMkLst>
        </pc:spChg>
        <pc:spChg chg="add mod">
          <ac:chgData name="Bowler, Brent W. (LARC-E3)[RSES]" userId="S::bbowler@ndc.nasa.gov::6dd9205c-d02a-4277-93e8-c46fbbd24b42" providerId="AD" clId="Web-{399FA8AE-AE16-3918-3529-AFA1494F18C1}" dt="2025-03-27T16:53:35.819" v="107" actId="1076"/>
          <ac:spMkLst>
            <pc:docMk/>
            <pc:sldMk cId="1133407008" sldId="311"/>
            <ac:spMk id="10" creationId="{3A4DCE08-3D13-4951-1AA7-A77E841AD883}"/>
          </ac:spMkLst>
        </pc:spChg>
        <pc:spChg chg="del mod">
          <ac:chgData name="Bowler, Brent W. (LARC-E3)[RSES]" userId="S::bbowler@ndc.nasa.gov::6dd9205c-d02a-4277-93e8-c46fbbd24b42" providerId="AD" clId="Web-{399FA8AE-AE16-3918-3529-AFA1494F18C1}" dt="2025-03-27T16:47:59.051" v="8"/>
          <ac:spMkLst>
            <pc:docMk/>
            <pc:sldMk cId="1133407008" sldId="311"/>
            <ac:spMk id="11" creationId="{D68E2241-ECB0-2F5B-F0E1-C6C334FF3C98}"/>
          </ac:spMkLst>
        </pc:spChg>
        <pc:spChg chg="del">
          <ac:chgData name="Bowler, Brent W. (LARC-E3)[RSES]" userId="S::bbowler@ndc.nasa.gov::6dd9205c-d02a-4277-93e8-c46fbbd24b42" providerId="AD" clId="Web-{399FA8AE-AE16-3918-3529-AFA1494F18C1}" dt="2025-03-27T16:48:00.066" v="9"/>
          <ac:spMkLst>
            <pc:docMk/>
            <pc:sldMk cId="1133407008" sldId="311"/>
            <ac:spMk id="12" creationId="{F080DFB4-999B-0687-665C-B8EBC9B5FE05}"/>
          </ac:spMkLst>
        </pc:spChg>
        <pc:spChg chg="del">
          <ac:chgData name="Bowler, Brent W. (LARC-E3)[RSES]" userId="S::bbowler@ndc.nasa.gov::6dd9205c-d02a-4277-93e8-c46fbbd24b42" providerId="AD" clId="Web-{399FA8AE-AE16-3918-3529-AFA1494F18C1}" dt="2025-03-27T16:47:56.645" v="5"/>
          <ac:spMkLst>
            <pc:docMk/>
            <pc:sldMk cId="1133407008" sldId="311"/>
            <ac:spMk id="14" creationId="{03E5501F-F4BF-14C6-8177-22927D9D9F9A}"/>
          </ac:spMkLst>
        </pc:spChg>
        <pc:spChg chg="del">
          <ac:chgData name="Bowler, Brent W. (LARC-E3)[RSES]" userId="S::bbowler@ndc.nasa.gov::6dd9205c-d02a-4277-93e8-c46fbbd24b42" providerId="AD" clId="Web-{399FA8AE-AE16-3918-3529-AFA1494F18C1}" dt="2025-03-27T16:48:00.863" v="10"/>
          <ac:spMkLst>
            <pc:docMk/>
            <pc:sldMk cId="1133407008" sldId="311"/>
            <ac:spMk id="16" creationId="{D6A9EF30-D3D0-6733-D926-8DC95CC097CB}"/>
          </ac:spMkLst>
        </pc:spChg>
        <pc:spChg chg="del">
          <ac:chgData name="Bowler, Brent W. (LARC-E3)[RSES]" userId="S::bbowler@ndc.nasa.gov::6dd9205c-d02a-4277-93e8-c46fbbd24b42" providerId="AD" clId="Web-{399FA8AE-AE16-3918-3529-AFA1494F18C1}" dt="2025-03-27T16:54:42.741" v="118"/>
          <ac:spMkLst>
            <pc:docMk/>
            <pc:sldMk cId="1133407008" sldId="311"/>
            <ac:spMk id="19" creationId="{36F32FC5-BE60-FA59-A73C-0DFE721928F1}"/>
          </ac:spMkLst>
        </pc:spChg>
        <pc:spChg chg="del mod">
          <ac:chgData name="Bowler, Brent W. (LARC-E3)[RSES]" userId="S::bbowler@ndc.nasa.gov::6dd9205c-d02a-4277-93e8-c46fbbd24b42" providerId="AD" clId="Web-{399FA8AE-AE16-3918-3529-AFA1494F18C1}" dt="2025-03-27T16:47:54.160" v="2"/>
          <ac:spMkLst>
            <pc:docMk/>
            <pc:sldMk cId="1133407008" sldId="311"/>
            <ac:spMk id="20" creationId="{3A6E92DE-07F9-A92F-8ED0-8E10913139BD}"/>
          </ac:spMkLst>
        </pc:spChg>
        <pc:spChg chg="del">
          <ac:chgData name="Bowler, Brent W. (LARC-E3)[RSES]" userId="S::bbowler@ndc.nasa.gov::6dd9205c-d02a-4277-93e8-c46fbbd24b42" providerId="AD" clId="Web-{399FA8AE-AE16-3918-3529-AFA1494F18C1}" dt="2025-03-27T16:47:54.926" v="3"/>
          <ac:spMkLst>
            <pc:docMk/>
            <pc:sldMk cId="1133407008" sldId="311"/>
            <ac:spMk id="34" creationId="{7B1A8C7B-9A70-47DF-7B1B-71D53E7D6C31}"/>
          </ac:spMkLst>
        </pc:spChg>
        <pc:spChg chg="del">
          <ac:chgData name="Bowler, Brent W. (LARC-E3)[RSES]" userId="S::bbowler@ndc.nasa.gov::6dd9205c-d02a-4277-93e8-c46fbbd24b42" providerId="AD" clId="Web-{399FA8AE-AE16-3918-3529-AFA1494F18C1}" dt="2025-03-27T16:47:55.566" v="4"/>
          <ac:spMkLst>
            <pc:docMk/>
            <pc:sldMk cId="1133407008" sldId="311"/>
            <ac:spMk id="35" creationId="{3D537408-D34A-A8A7-20DE-ED57C876FD03}"/>
          </ac:spMkLst>
        </pc:spChg>
        <pc:spChg chg="add mod">
          <ac:chgData name="Bowler, Brent W. (LARC-E3)[RSES]" userId="S::bbowler@ndc.nasa.gov::6dd9205c-d02a-4277-93e8-c46fbbd24b42" providerId="AD" clId="Web-{399FA8AE-AE16-3918-3529-AFA1494F18C1}" dt="2025-03-27T16:53:38.819" v="108" actId="1076"/>
          <ac:spMkLst>
            <pc:docMk/>
            <pc:sldMk cId="1133407008" sldId="311"/>
            <ac:spMk id="40" creationId="{BEF6CE73-33B6-884B-B36C-34FFFF67E3D0}"/>
          </ac:spMkLst>
        </pc:spChg>
        <pc:spChg chg="add mod">
          <ac:chgData name="Bowler, Brent W. (LARC-E3)[RSES]" userId="S::bbowler@ndc.nasa.gov::6dd9205c-d02a-4277-93e8-c46fbbd24b42" providerId="AD" clId="Web-{399FA8AE-AE16-3918-3529-AFA1494F18C1}" dt="2025-03-27T16:53:18.100" v="102" actId="20577"/>
          <ac:spMkLst>
            <pc:docMk/>
            <pc:sldMk cId="1133407008" sldId="311"/>
            <ac:spMk id="41" creationId="{95E0F211-1091-9626-314D-731E41669E20}"/>
          </ac:spMkLst>
        </pc:spChg>
        <pc:spChg chg="add mod">
          <ac:chgData name="Bowler, Brent W. (LARC-E3)[RSES]" userId="S::bbowler@ndc.nasa.gov::6dd9205c-d02a-4277-93e8-c46fbbd24b42" providerId="AD" clId="Web-{399FA8AE-AE16-3918-3529-AFA1494F18C1}" dt="2025-03-27T16:53:26.100" v="104" actId="20577"/>
          <ac:spMkLst>
            <pc:docMk/>
            <pc:sldMk cId="1133407008" sldId="311"/>
            <ac:spMk id="42" creationId="{3FEE4F0B-B0DA-FFC0-9786-2DA9CA1D954C}"/>
          </ac:spMkLst>
        </pc:spChg>
        <pc:spChg chg="add mod">
          <ac:chgData name="Bowler, Brent W. (LARC-E3)[RSES]" userId="S::bbowler@ndc.nasa.gov::6dd9205c-d02a-4277-93e8-c46fbbd24b42" providerId="AD" clId="Web-{399FA8AE-AE16-3918-3529-AFA1494F18C1}" dt="2025-03-27T16:55:12.741" v="129" actId="14100"/>
          <ac:spMkLst>
            <pc:docMk/>
            <pc:sldMk cId="1133407008" sldId="311"/>
            <ac:spMk id="44" creationId="{942BD247-0F5F-CC0D-B8B0-60FBE7D5070B}"/>
          </ac:spMkLst>
        </pc:spChg>
        <pc:picChg chg="add del mod">
          <ac:chgData name="Bowler, Brent W. (LARC-E3)[RSES]" userId="S::bbowler@ndc.nasa.gov::6dd9205c-d02a-4277-93e8-c46fbbd24b42" providerId="AD" clId="Web-{399FA8AE-AE16-3918-3529-AFA1494F18C1}" dt="2025-03-27T16:48:30.551" v="17"/>
          <ac:picMkLst>
            <pc:docMk/>
            <pc:sldMk cId="1133407008" sldId="311"/>
            <ac:picMk id="2" creationId="{D974D613-F835-F122-7D86-00F78FD14CA5}"/>
          </ac:picMkLst>
        </pc:picChg>
        <pc:picChg chg="add del mod">
          <ac:chgData name="Bowler, Brent W. (LARC-E3)[RSES]" userId="S::bbowler@ndc.nasa.gov::6dd9205c-d02a-4277-93e8-c46fbbd24b42" providerId="AD" clId="Web-{399FA8AE-AE16-3918-3529-AFA1494F18C1}" dt="2025-03-27T16:53:41.334" v="109"/>
          <ac:picMkLst>
            <pc:docMk/>
            <pc:sldMk cId="1133407008" sldId="311"/>
            <ac:picMk id="5" creationId="{64A4A877-AC06-9A2B-7359-31F8DB70ED61}"/>
          </ac:picMkLst>
        </pc:picChg>
        <pc:picChg chg="add mod">
          <ac:chgData name="Bowler, Brent W. (LARC-E3)[RSES]" userId="S::bbowler@ndc.nasa.gov::6dd9205c-d02a-4277-93e8-c46fbbd24b42" providerId="AD" clId="Web-{399FA8AE-AE16-3918-3529-AFA1494F18C1}" dt="2025-03-27T16:51:00.193" v="59" actId="1076"/>
          <ac:picMkLst>
            <pc:docMk/>
            <pc:sldMk cId="1133407008" sldId="311"/>
            <ac:picMk id="18" creationId="{ABF2FCEC-B4C3-0DC7-6B8E-D9C799BDA19A}"/>
          </ac:picMkLst>
        </pc:picChg>
        <pc:picChg chg="add mod">
          <ac:chgData name="Bowler, Brent W. (LARC-E3)[RSES]" userId="S::bbowler@ndc.nasa.gov::6dd9205c-d02a-4277-93e8-c46fbbd24b42" providerId="AD" clId="Web-{399FA8AE-AE16-3918-3529-AFA1494F18C1}" dt="2025-03-27T16:51:00.208" v="60" actId="1076"/>
          <ac:picMkLst>
            <pc:docMk/>
            <pc:sldMk cId="1133407008" sldId="311"/>
            <ac:picMk id="25" creationId="{ABBB71BC-D624-4D5D-0F64-4C52A8B0514C}"/>
          </ac:picMkLst>
        </pc:picChg>
        <pc:picChg chg="add mod ord">
          <ac:chgData name="Bowler, Brent W. (LARC-E3)[RSES]" userId="S::bbowler@ndc.nasa.gov::6dd9205c-d02a-4277-93e8-c46fbbd24b42" providerId="AD" clId="Web-{399FA8AE-AE16-3918-3529-AFA1494F18C1}" dt="2025-03-27T16:51:00.161" v="58" actId="1076"/>
          <ac:picMkLst>
            <pc:docMk/>
            <pc:sldMk cId="1133407008" sldId="311"/>
            <ac:picMk id="30" creationId="{AB84FC8D-A159-3CA3-77BA-463BCA62C593}"/>
          </ac:picMkLst>
        </pc:picChg>
        <pc:picChg chg="add del mod">
          <ac:chgData name="Bowler, Brent W. (LARC-E3)[RSES]" userId="S::bbowler@ndc.nasa.gov::6dd9205c-d02a-4277-93e8-c46fbbd24b42" providerId="AD" clId="Web-{399FA8AE-AE16-3918-3529-AFA1494F18C1}" dt="2025-03-27T16:51:01.786" v="61"/>
          <ac:picMkLst>
            <pc:docMk/>
            <pc:sldMk cId="1133407008" sldId="311"/>
            <ac:picMk id="31" creationId="{FEDB19A4-3D6E-9772-923B-C74C6C473377}"/>
          </ac:picMkLst>
        </pc:picChg>
        <pc:picChg chg="add mod">
          <ac:chgData name="Bowler, Brent W. (LARC-E3)[RSES]" userId="S::bbowler@ndc.nasa.gov::6dd9205c-d02a-4277-93e8-c46fbbd24b42" providerId="AD" clId="Web-{399FA8AE-AE16-3918-3529-AFA1494F18C1}" dt="2025-03-27T16:51:11.599" v="64" actId="1076"/>
          <ac:picMkLst>
            <pc:docMk/>
            <pc:sldMk cId="1133407008" sldId="311"/>
            <ac:picMk id="36" creationId="{739800F1-2549-0AD5-4A94-003106ADC884}"/>
          </ac:picMkLst>
        </pc:picChg>
        <pc:picChg chg="add del">
          <ac:chgData name="Bowler, Brent W. (LARC-E3)[RSES]" userId="S::bbowler@ndc.nasa.gov::6dd9205c-d02a-4277-93e8-c46fbbd24b42" providerId="AD" clId="Web-{399FA8AE-AE16-3918-3529-AFA1494F18C1}" dt="2025-03-27T16:51:15.443" v="66"/>
          <ac:picMkLst>
            <pc:docMk/>
            <pc:sldMk cId="1133407008" sldId="311"/>
            <ac:picMk id="37" creationId="{79702204-36C1-2DEC-B7CD-BBFFC0EBBDF6}"/>
          </ac:picMkLst>
        </pc:picChg>
        <pc:picChg chg="add mod">
          <ac:chgData name="Bowler, Brent W. (LARC-E3)[RSES]" userId="S::bbowler@ndc.nasa.gov::6dd9205c-d02a-4277-93e8-c46fbbd24b42" providerId="AD" clId="Web-{399FA8AE-AE16-3918-3529-AFA1494F18C1}" dt="2025-03-27T16:51:26.880" v="70" actId="1076"/>
          <ac:picMkLst>
            <pc:docMk/>
            <pc:sldMk cId="1133407008" sldId="311"/>
            <ac:picMk id="38" creationId="{E02B346E-B394-6FF4-72BA-4461D5A61EAE}"/>
          </ac:picMkLst>
        </pc:picChg>
        <pc:picChg chg="add del mod modCrop">
          <ac:chgData name="Bowler, Brent W. (LARC-E3)[RSES]" userId="S::bbowler@ndc.nasa.gov::6dd9205c-d02a-4277-93e8-c46fbbd24b42" providerId="AD" clId="Web-{399FA8AE-AE16-3918-3529-AFA1494F18C1}" dt="2025-03-27T16:52:08.553" v="79"/>
          <ac:picMkLst>
            <pc:docMk/>
            <pc:sldMk cId="1133407008" sldId="311"/>
            <ac:picMk id="39" creationId="{A5A4BF2F-D942-EC8D-4C92-38308A5E0299}"/>
          </ac:picMkLst>
        </pc:picChg>
        <pc:picChg chg="add del mod">
          <ac:chgData name="Bowler, Brent W. (LARC-E3)[RSES]" userId="S::bbowler@ndc.nasa.gov::6dd9205c-d02a-4277-93e8-c46fbbd24b42" providerId="AD" clId="Web-{399FA8AE-AE16-3918-3529-AFA1494F18C1}" dt="2025-03-27T16:54:25.085" v="117"/>
          <ac:picMkLst>
            <pc:docMk/>
            <pc:sldMk cId="1133407008" sldId="311"/>
            <ac:picMk id="43" creationId="{589C459A-939A-2CE0-38E0-6F1FC80FFAF3}"/>
          </ac:picMkLst>
        </pc:picChg>
      </pc:sldChg>
      <pc:sldChg chg="add del replId">
        <pc:chgData name="Bowler, Brent W. (LARC-E3)[RSES]" userId="S::bbowler@ndc.nasa.gov::6dd9205c-d02a-4277-93e8-c46fbbd24b42" providerId="AD" clId="Web-{399FA8AE-AE16-3918-3529-AFA1494F18C1}" dt="2025-03-27T16:51:21.365" v="68"/>
        <pc:sldMkLst>
          <pc:docMk/>
          <pc:sldMk cId="2711334430" sldId="314"/>
        </pc:sldMkLst>
      </pc:sldChg>
    </pc:docChg>
  </pc:docChgLst>
  <pc:docChgLst>
    <pc:chgData name="Cai, Xia (LARC-E3)" userId="f9c25d30-4701-47ef-ac6b-4ceee25d5e9d" providerId="ADAL" clId="{08EB829B-ECDE-45A8-BA14-D66D54759E4F}"/>
    <pc:docChg chg="undo custSel addSld delSld modSld">
      <pc:chgData name="Cai, Xia (LARC-E3)" userId="f9c25d30-4701-47ef-ac6b-4ceee25d5e9d" providerId="ADAL" clId="{08EB829B-ECDE-45A8-BA14-D66D54759E4F}" dt="2025-03-27T19:50:12.443" v="256" actId="47"/>
      <pc:docMkLst>
        <pc:docMk/>
      </pc:docMkLst>
      <pc:sldChg chg="modSp mod">
        <pc:chgData name="Cai, Xia (LARC-E3)" userId="f9c25d30-4701-47ef-ac6b-4ceee25d5e9d" providerId="ADAL" clId="{08EB829B-ECDE-45A8-BA14-D66D54759E4F}" dt="2025-03-27T17:18:28.338" v="2" actId="20577"/>
        <pc:sldMkLst>
          <pc:docMk/>
          <pc:sldMk cId="3040505693" sldId="277"/>
        </pc:sldMkLst>
        <pc:spChg chg="mod">
          <ac:chgData name="Cai, Xia (LARC-E3)" userId="f9c25d30-4701-47ef-ac6b-4ceee25d5e9d" providerId="ADAL" clId="{08EB829B-ECDE-45A8-BA14-D66D54759E4F}" dt="2025-03-27T17:18:06.846" v="0" actId="20577"/>
          <ac:spMkLst>
            <pc:docMk/>
            <pc:sldMk cId="3040505693" sldId="277"/>
            <ac:spMk id="5" creationId="{E3628504-5633-4EEB-D40C-C872BA1D9AD7}"/>
          </ac:spMkLst>
        </pc:spChg>
        <pc:spChg chg="mod">
          <ac:chgData name="Cai, Xia (LARC-E3)" userId="f9c25d30-4701-47ef-ac6b-4ceee25d5e9d" providerId="ADAL" clId="{08EB829B-ECDE-45A8-BA14-D66D54759E4F}" dt="2025-03-27T17:18:11.070" v="1" actId="20577"/>
          <ac:spMkLst>
            <pc:docMk/>
            <pc:sldMk cId="3040505693" sldId="277"/>
            <ac:spMk id="6" creationId="{BA89A4F0-7514-C834-4597-25CA27D6B518}"/>
          </ac:spMkLst>
        </pc:spChg>
        <pc:spChg chg="mod">
          <ac:chgData name="Cai, Xia (LARC-E3)" userId="f9c25d30-4701-47ef-ac6b-4ceee25d5e9d" providerId="ADAL" clId="{08EB829B-ECDE-45A8-BA14-D66D54759E4F}" dt="2025-03-27T17:18:28.338" v="2" actId="20577"/>
          <ac:spMkLst>
            <pc:docMk/>
            <pc:sldMk cId="3040505693" sldId="277"/>
            <ac:spMk id="7" creationId="{D9CF5C6B-172D-8EDD-C786-B3EB32461F03}"/>
          </ac:spMkLst>
        </pc:spChg>
      </pc:sldChg>
      <pc:sldChg chg="modSp mod modCm modNotesTx">
        <pc:chgData name="Cai, Xia (LARC-E3)" userId="f9c25d30-4701-47ef-ac6b-4ceee25d5e9d" providerId="ADAL" clId="{08EB829B-ECDE-45A8-BA14-D66D54759E4F}" dt="2025-03-27T17:27:23.927" v="60" actId="20577"/>
        <pc:sldMkLst>
          <pc:docMk/>
          <pc:sldMk cId="769623525" sldId="284"/>
        </pc:sldMkLst>
        <pc:spChg chg="mod">
          <ac:chgData name="Cai, Xia (LARC-E3)" userId="f9c25d30-4701-47ef-ac6b-4ceee25d5e9d" providerId="ADAL" clId="{08EB829B-ECDE-45A8-BA14-D66D54759E4F}" dt="2025-03-27T17:25:32.879" v="58" actId="14100"/>
          <ac:spMkLst>
            <pc:docMk/>
            <pc:sldMk cId="769623525" sldId="284"/>
            <ac:spMk id="60" creationId="{30C8E156-B265-5A4E-B9A5-9078F2E0DC62}"/>
          </ac:spMkLst>
        </pc:spChg>
        <pc:picChg chg="mod">
          <ac:chgData name="Cai, Xia (LARC-E3)" userId="f9c25d30-4701-47ef-ac6b-4ceee25d5e9d" providerId="ADAL" clId="{08EB829B-ECDE-45A8-BA14-D66D54759E4F}" dt="2025-03-27T17:22:56.595" v="7" actId="1076"/>
          <ac:picMkLst>
            <pc:docMk/>
            <pc:sldMk cId="769623525" sldId="284"/>
            <ac:picMk id="6" creationId="{6792F68F-E74F-7CA1-D829-EB884E0F39EA}"/>
          </ac:picMkLst>
        </pc:picChg>
        <pc:extLst>
          <p:ext xmlns:p="http://schemas.openxmlformats.org/presentationml/2006/main" uri="{D6D511B9-2390-475A-947B-AFAB55BFBCF1}">
            <pc226:cmChg xmlns:pc226="http://schemas.microsoft.com/office/powerpoint/2022/06/main/command" chg="">
              <pc226:chgData name="Cai, Xia (LARC-E3)" userId="f9c25d30-4701-47ef-ac6b-4ceee25d5e9d" providerId="ADAL" clId="{08EB829B-ECDE-45A8-BA14-D66D54759E4F}" dt="2025-03-27T17:26:22.443" v="59"/>
              <pc2:cmMkLst xmlns:pc2="http://schemas.microsoft.com/office/powerpoint/2019/9/main/command">
                <pc:docMk/>
                <pc:sldMk cId="769623525" sldId="284"/>
                <pc2:cmMk id="{821B165D-86EF-4178-B828-964D2D9E1AD8}"/>
              </pc2:cmMkLst>
              <pc226:cmRplyChg chg="add">
                <pc226:chgData name="Cai, Xia (LARC-E3)" userId="f9c25d30-4701-47ef-ac6b-4ceee25d5e9d" providerId="ADAL" clId="{08EB829B-ECDE-45A8-BA14-D66D54759E4F}" dt="2025-03-27T17:26:22.443" v="59"/>
                <pc2:cmRplyMkLst xmlns:pc2="http://schemas.microsoft.com/office/powerpoint/2019/9/main/command">
                  <pc:docMk/>
                  <pc:sldMk cId="769623525" sldId="284"/>
                  <pc2:cmMk id="{821B165D-86EF-4178-B828-964D2D9E1AD8}"/>
                  <pc2:cmRplyMk id="{1A7CC8F5-0A92-44CB-A43B-10455973A4D8}"/>
                </pc2:cmRplyMkLst>
              </pc226:cmRplyChg>
            </pc226:cmChg>
          </p:ext>
        </pc:extLst>
      </pc:sldChg>
      <pc:sldChg chg="delSp modSp add del mod modCm">
        <pc:chgData name="Cai, Xia (LARC-E3)" userId="f9c25d30-4701-47ef-ac6b-4ceee25d5e9d" providerId="ADAL" clId="{08EB829B-ECDE-45A8-BA14-D66D54759E4F}" dt="2025-03-27T19:50:12.443" v="256" actId="47"/>
        <pc:sldMkLst>
          <pc:docMk/>
          <pc:sldMk cId="1597046810" sldId="290"/>
        </pc:sldMkLst>
        <pc:spChg chg="mod">
          <ac:chgData name="Cai, Xia (LARC-E3)" userId="f9c25d30-4701-47ef-ac6b-4ceee25d5e9d" providerId="ADAL" clId="{08EB829B-ECDE-45A8-BA14-D66D54759E4F}" dt="2025-03-27T19:08:23.171" v="214" actId="14100"/>
          <ac:spMkLst>
            <pc:docMk/>
            <pc:sldMk cId="1597046810" sldId="290"/>
            <ac:spMk id="8" creationId="{5F2DE8CD-2486-817C-C1E2-D5986407124C}"/>
          </ac:spMkLst>
        </pc:spChg>
        <pc:spChg chg="mod">
          <ac:chgData name="Cai, Xia (LARC-E3)" userId="f9c25d30-4701-47ef-ac6b-4ceee25d5e9d" providerId="ADAL" clId="{08EB829B-ECDE-45A8-BA14-D66D54759E4F}" dt="2025-03-27T18:12:42.897" v="130" actId="1076"/>
          <ac:spMkLst>
            <pc:docMk/>
            <pc:sldMk cId="1597046810" sldId="290"/>
            <ac:spMk id="10" creationId="{F6DFE14E-E422-3E0B-5866-8B26B494E19D}"/>
          </ac:spMkLst>
        </pc:spChg>
        <pc:spChg chg="mod">
          <ac:chgData name="Cai, Xia (LARC-E3)" userId="f9c25d30-4701-47ef-ac6b-4ceee25d5e9d" providerId="ADAL" clId="{08EB829B-ECDE-45A8-BA14-D66D54759E4F}" dt="2025-03-27T18:12:58.225" v="134" actId="1076"/>
          <ac:spMkLst>
            <pc:docMk/>
            <pc:sldMk cId="1597046810" sldId="290"/>
            <ac:spMk id="12" creationId="{9CE36FCF-C76A-AA3B-FC72-CB54BEE62841}"/>
          </ac:spMkLst>
        </pc:spChg>
        <pc:spChg chg="mod">
          <ac:chgData name="Cai, Xia (LARC-E3)" userId="f9c25d30-4701-47ef-ac6b-4ceee25d5e9d" providerId="ADAL" clId="{08EB829B-ECDE-45A8-BA14-D66D54759E4F}" dt="2025-03-27T18:12:32.841" v="128" actId="1076"/>
          <ac:spMkLst>
            <pc:docMk/>
            <pc:sldMk cId="1597046810" sldId="290"/>
            <ac:spMk id="18" creationId="{6D0AC387-A9C9-B462-C030-503A2C36AD41}"/>
          </ac:spMkLst>
        </pc:spChg>
        <pc:spChg chg="mod">
          <ac:chgData name="Cai, Xia (LARC-E3)" userId="f9c25d30-4701-47ef-ac6b-4ceee25d5e9d" providerId="ADAL" clId="{08EB829B-ECDE-45A8-BA14-D66D54759E4F}" dt="2025-03-27T18:12:39.024" v="129" actId="1076"/>
          <ac:spMkLst>
            <pc:docMk/>
            <pc:sldMk cId="1597046810" sldId="290"/>
            <ac:spMk id="20" creationId="{A955F174-54E7-D76C-9BE8-FA7A3E3AE5AE}"/>
          </ac:spMkLst>
        </pc:spChg>
        <pc:spChg chg="del mod">
          <ac:chgData name="Cai, Xia (LARC-E3)" userId="f9c25d30-4701-47ef-ac6b-4ceee25d5e9d" providerId="ADAL" clId="{08EB829B-ECDE-45A8-BA14-D66D54759E4F}" dt="2025-03-27T18:11:29.670" v="111" actId="478"/>
          <ac:spMkLst>
            <pc:docMk/>
            <pc:sldMk cId="1597046810" sldId="290"/>
            <ac:spMk id="38" creationId="{E89DF0E6-D68C-302C-2BCB-18E925A8227A}"/>
          </ac:spMkLst>
        </pc:spChg>
        <pc:picChg chg="mod">
          <ac:chgData name="Cai, Xia (LARC-E3)" userId="f9c25d30-4701-47ef-ac6b-4ceee25d5e9d" providerId="ADAL" clId="{08EB829B-ECDE-45A8-BA14-D66D54759E4F}" dt="2025-03-27T18:12:28.536" v="127" actId="1076"/>
          <ac:picMkLst>
            <pc:docMk/>
            <pc:sldMk cId="1597046810" sldId="290"/>
            <ac:picMk id="5" creationId="{86559105-43F7-381B-0A3D-783F0BEA7985}"/>
          </ac:picMkLst>
        </pc:picChg>
        <pc:picChg chg="mod">
          <ac:chgData name="Cai, Xia (LARC-E3)" userId="f9c25d30-4701-47ef-ac6b-4ceee25d5e9d" providerId="ADAL" clId="{08EB829B-ECDE-45A8-BA14-D66D54759E4F}" dt="2025-03-27T18:12:25.537" v="125" actId="1076"/>
          <ac:picMkLst>
            <pc:docMk/>
            <pc:sldMk cId="1597046810" sldId="290"/>
            <ac:picMk id="29" creationId="{81EF13F3-740D-DC40-7988-F2B9C58E18AB}"/>
          </ac:picMkLst>
        </pc:picChg>
        <pc:extLst>
          <p:ext xmlns:p="http://schemas.openxmlformats.org/presentationml/2006/main" uri="{D6D511B9-2390-475A-947B-AFAB55BFBCF1}">
            <pc226:cmChg xmlns:pc226="http://schemas.microsoft.com/office/powerpoint/2022/06/main/command" chg="">
              <pc226:chgData name="Cai, Xia (LARC-E3)" userId="f9c25d30-4701-47ef-ac6b-4ceee25d5e9d" providerId="ADAL" clId="{08EB829B-ECDE-45A8-BA14-D66D54759E4F}" dt="2025-03-27T18:26:48.180" v="189"/>
              <pc2:cmMkLst xmlns:pc2="http://schemas.microsoft.com/office/powerpoint/2019/9/main/command">
                <pc:docMk/>
                <pc:sldMk cId="1597046810" sldId="290"/>
                <pc2:cmMk id="{9E40F353-117B-4B58-8699-84DF3B6DAD6C}"/>
              </pc2:cmMkLst>
              <pc226:cmRplyChg chg="add mod">
                <pc226:chgData name="Cai, Xia (LARC-E3)" userId="f9c25d30-4701-47ef-ac6b-4ceee25d5e9d" providerId="ADAL" clId="{08EB829B-ECDE-45A8-BA14-D66D54759E4F}" dt="2025-03-27T18:26:48.180" v="189"/>
                <pc2:cmRplyMkLst xmlns:pc2="http://schemas.microsoft.com/office/powerpoint/2019/9/main/command">
                  <pc:docMk/>
                  <pc:sldMk cId="1597046810" sldId="290"/>
                  <pc2:cmMk id="{9E40F353-117B-4B58-8699-84DF3B6DAD6C}"/>
                  <pc2:cmRplyMk id="{BE3EF9E0-4F3C-4AA5-9DC1-D5B95C380697}"/>
                </pc2:cmRplyMkLst>
              </pc226:cmRplyChg>
            </pc226:cmChg>
            <pc226:cmChg xmlns:pc226="http://schemas.microsoft.com/office/powerpoint/2022/06/main/command" chg="">
              <pc226:chgData name="Cai, Xia (LARC-E3)" userId="f9c25d30-4701-47ef-ac6b-4ceee25d5e9d" providerId="ADAL" clId="{08EB829B-ECDE-45A8-BA14-D66D54759E4F}" dt="2025-03-27T19:08:50.387" v="215"/>
              <pc2:cmMkLst xmlns:pc2="http://schemas.microsoft.com/office/powerpoint/2019/9/main/command">
                <pc:docMk/>
                <pc:sldMk cId="1597046810" sldId="290"/>
                <pc2:cmMk id="{0C14B58E-8B51-49A6-954F-3A8CC25961E1}"/>
              </pc2:cmMkLst>
              <pc226:cmRplyChg chg="add">
                <pc226:chgData name="Cai, Xia (LARC-E3)" userId="f9c25d30-4701-47ef-ac6b-4ceee25d5e9d" providerId="ADAL" clId="{08EB829B-ECDE-45A8-BA14-D66D54759E4F}" dt="2025-03-27T19:08:50.387" v="215"/>
                <pc2:cmRplyMkLst xmlns:pc2="http://schemas.microsoft.com/office/powerpoint/2019/9/main/command">
                  <pc:docMk/>
                  <pc:sldMk cId="1597046810" sldId="290"/>
                  <pc2:cmMk id="{0C14B58E-8B51-49A6-954F-3A8CC25961E1}"/>
                  <pc2:cmRplyMk id="{1FE4420E-C134-4AE5-AD5D-6CCF9FF35BEE}"/>
                </pc2:cmRplyMkLst>
              </pc226:cmRplyChg>
            </pc226:cmChg>
          </p:ext>
        </pc:extLst>
      </pc:sldChg>
      <pc:sldChg chg="modSp mod">
        <pc:chgData name="Cai, Xia (LARC-E3)" userId="f9c25d30-4701-47ef-ac6b-4ceee25d5e9d" providerId="ADAL" clId="{08EB829B-ECDE-45A8-BA14-D66D54759E4F}" dt="2025-03-27T18:16:16.986" v="184" actId="20577"/>
        <pc:sldMkLst>
          <pc:docMk/>
          <pc:sldMk cId="3547712041" sldId="291"/>
        </pc:sldMkLst>
        <pc:spChg chg="mod">
          <ac:chgData name="Cai, Xia (LARC-E3)" userId="f9c25d30-4701-47ef-ac6b-4ceee25d5e9d" providerId="ADAL" clId="{08EB829B-ECDE-45A8-BA14-D66D54759E4F}" dt="2025-03-27T18:16:16.986" v="184" actId="20577"/>
          <ac:spMkLst>
            <pc:docMk/>
            <pc:sldMk cId="3547712041" sldId="291"/>
            <ac:spMk id="11" creationId="{72B61A16-DBF3-6C26-03AC-CD224B6AAA10}"/>
          </ac:spMkLst>
        </pc:spChg>
      </pc:sldChg>
      <pc:sldChg chg="modNotesTx">
        <pc:chgData name="Cai, Xia (LARC-E3)" userId="f9c25d30-4701-47ef-ac6b-4ceee25d5e9d" providerId="ADAL" clId="{08EB829B-ECDE-45A8-BA14-D66D54759E4F}" dt="2025-03-27T18:20:15.634" v="186" actId="313"/>
        <pc:sldMkLst>
          <pc:docMk/>
          <pc:sldMk cId="1539256382" sldId="308"/>
        </pc:sldMkLst>
      </pc:sldChg>
      <pc:sldChg chg="modNotesTx">
        <pc:chgData name="Cai, Xia (LARC-E3)" userId="f9c25d30-4701-47ef-ac6b-4ceee25d5e9d" providerId="ADAL" clId="{08EB829B-ECDE-45A8-BA14-D66D54759E4F}" dt="2025-03-27T18:26:24.674" v="188" actId="20577"/>
        <pc:sldMkLst>
          <pc:docMk/>
          <pc:sldMk cId="4243535356" sldId="313"/>
        </pc:sldMkLst>
      </pc:sldChg>
      <pc:sldChg chg="modSp mod">
        <pc:chgData name="Cai, Xia (LARC-E3)" userId="f9c25d30-4701-47ef-ac6b-4ceee25d5e9d" providerId="ADAL" clId="{08EB829B-ECDE-45A8-BA14-D66D54759E4F}" dt="2025-03-27T19:03:47.387" v="213" actId="20577"/>
        <pc:sldMkLst>
          <pc:docMk/>
          <pc:sldMk cId="3366359607" sldId="314"/>
        </pc:sldMkLst>
        <pc:spChg chg="mod">
          <ac:chgData name="Cai, Xia (LARC-E3)" userId="f9c25d30-4701-47ef-ac6b-4ceee25d5e9d" providerId="ADAL" clId="{08EB829B-ECDE-45A8-BA14-D66D54759E4F}" dt="2025-03-27T19:03:18.979" v="208" actId="20577"/>
          <ac:spMkLst>
            <pc:docMk/>
            <pc:sldMk cId="3366359607" sldId="314"/>
            <ac:spMk id="32" creationId="{B6C82044-95EF-3AF5-8A3C-0B5DE889C0B3}"/>
          </ac:spMkLst>
        </pc:spChg>
        <pc:spChg chg="mod">
          <ac:chgData name="Cai, Xia (LARC-E3)" userId="f9c25d30-4701-47ef-ac6b-4ceee25d5e9d" providerId="ADAL" clId="{08EB829B-ECDE-45A8-BA14-D66D54759E4F}" dt="2025-03-27T19:03:47.387" v="213" actId="20577"/>
          <ac:spMkLst>
            <pc:docMk/>
            <pc:sldMk cId="3366359607" sldId="314"/>
            <ac:spMk id="33" creationId="{43A23054-CBCB-69BE-1B42-1B43A3A71903}"/>
          </ac:spMkLst>
        </pc:spChg>
      </pc:sldChg>
      <pc:sldChg chg="modSp mod">
        <pc:chgData name="Cai, Xia (LARC-E3)" userId="f9c25d30-4701-47ef-ac6b-4ceee25d5e9d" providerId="ADAL" clId="{08EB829B-ECDE-45A8-BA14-D66D54759E4F}" dt="2025-03-27T19:45:56.471" v="254" actId="1035"/>
        <pc:sldMkLst>
          <pc:docMk/>
          <pc:sldMk cId="356756903" sldId="315"/>
        </pc:sldMkLst>
        <pc:spChg chg="mod">
          <ac:chgData name="Cai, Xia (LARC-E3)" userId="f9c25d30-4701-47ef-ac6b-4ceee25d5e9d" providerId="ADAL" clId="{08EB829B-ECDE-45A8-BA14-D66D54759E4F}" dt="2025-03-27T19:45:56.471" v="254" actId="1035"/>
          <ac:spMkLst>
            <pc:docMk/>
            <pc:sldMk cId="356756903" sldId="315"/>
            <ac:spMk id="8" creationId="{5F2DE8CD-2486-817C-C1E2-D5986407124C}"/>
          </ac:spMkLst>
        </pc:spChg>
      </pc:sldChg>
    </pc:docChg>
  </pc:docChgLst>
  <pc:docChgLst>
    <pc:chgData name="Bowler, Brent W. (LARC-E3)[RSES]" userId="6dd9205c-d02a-4277-93e8-c46fbbd24b42" providerId="ADAL" clId="{BBFA86CD-911E-4D09-8635-FA3039DD6E2C}"/>
    <pc:docChg chg="delSld modSld">
      <pc:chgData name="Bowler, Brent W. (LARC-E3)[RSES]" userId="6dd9205c-d02a-4277-93e8-c46fbbd24b42" providerId="ADAL" clId="{BBFA86CD-911E-4D09-8635-FA3039DD6E2C}" dt="2025-03-27T19:52:50.210" v="8" actId="2696"/>
      <pc:docMkLst>
        <pc:docMk/>
      </pc:docMkLst>
      <pc:sldChg chg="del">
        <pc:chgData name="Bowler, Brent W. (LARC-E3)[RSES]" userId="6dd9205c-d02a-4277-93e8-c46fbbd24b42" providerId="ADAL" clId="{BBFA86CD-911E-4D09-8635-FA3039DD6E2C}" dt="2025-03-27T19:52:50.210" v="8" actId="2696"/>
        <pc:sldMkLst>
          <pc:docMk/>
          <pc:sldMk cId="1597046810" sldId="290"/>
        </pc:sldMkLst>
      </pc:sldChg>
      <pc:sldChg chg="del">
        <pc:chgData name="Bowler, Brent W. (LARC-E3)[RSES]" userId="6dd9205c-d02a-4277-93e8-c46fbbd24b42" providerId="ADAL" clId="{BBFA86CD-911E-4D09-8635-FA3039DD6E2C}" dt="2025-03-27T17:03:54.469" v="0" actId="2696"/>
        <pc:sldMkLst>
          <pc:docMk/>
          <pc:sldMk cId="1133407008" sldId="311"/>
        </pc:sldMkLst>
      </pc:sldChg>
      <pc:sldChg chg="delCm">
        <pc:chgData name="Bowler, Brent W. (LARC-E3)[RSES]" userId="6dd9205c-d02a-4277-93e8-c46fbbd24b42" providerId="ADAL" clId="{BBFA86CD-911E-4D09-8635-FA3039DD6E2C}" dt="2025-03-27T17:03:58.539" v="2"/>
        <pc:sldMkLst>
          <pc:docMk/>
          <pc:sldMk cId="3366359607" sldId="314"/>
        </pc:sldMkLst>
        <pc:extLst>
          <p:ext xmlns:p="http://schemas.openxmlformats.org/presentationml/2006/main" uri="{D6D511B9-2390-475A-947B-AFAB55BFBCF1}">
            <pc226:cmChg xmlns:pc226="http://schemas.microsoft.com/office/powerpoint/2022/06/main/command" chg="del">
              <pc226:chgData name="Bowler, Brent W. (LARC-E3)[RSES]" userId="6dd9205c-d02a-4277-93e8-c46fbbd24b42" providerId="ADAL" clId="{BBFA86CD-911E-4D09-8635-FA3039DD6E2C}" dt="2025-03-27T17:03:58.539" v="2"/>
              <pc2:cmMkLst xmlns:pc2="http://schemas.microsoft.com/office/powerpoint/2019/9/main/command">
                <pc:docMk/>
                <pc:sldMk cId="3366359607" sldId="314"/>
                <pc2:cmMk id="{76979992-C6D5-47E9-A420-1A1A72D39217}"/>
              </pc2:cmMkLst>
            </pc226:cmChg>
            <pc226:cmChg xmlns:pc226="http://schemas.microsoft.com/office/powerpoint/2022/06/main/command" chg="del">
              <pc226:chgData name="Bowler, Brent W. (LARC-E3)[RSES]" userId="6dd9205c-d02a-4277-93e8-c46fbbd24b42" providerId="ADAL" clId="{BBFA86CD-911E-4D09-8635-FA3039DD6E2C}" dt="2025-03-27T17:03:57.491" v="1"/>
              <pc2:cmMkLst xmlns:pc2="http://schemas.microsoft.com/office/powerpoint/2019/9/main/command">
                <pc:docMk/>
                <pc:sldMk cId="3366359607" sldId="314"/>
                <pc2:cmMk id="{277BF6CE-700C-4FF6-B953-1FD2F873C492}"/>
              </pc2:cmMkLst>
            </pc226:cmChg>
          </p:ext>
        </pc:extLst>
      </pc:sldChg>
      <pc:sldChg chg="modSp mod delCm">
        <pc:chgData name="Bowler, Brent W. (LARC-E3)[RSES]" userId="6dd9205c-d02a-4277-93e8-c46fbbd24b42" providerId="ADAL" clId="{BBFA86CD-911E-4D09-8635-FA3039DD6E2C}" dt="2025-03-27T19:44:46.437" v="7" actId="1076"/>
        <pc:sldMkLst>
          <pc:docMk/>
          <pc:sldMk cId="356756903" sldId="315"/>
        </pc:sldMkLst>
        <pc:spChg chg="mod">
          <ac:chgData name="Bowler, Brent W. (LARC-E3)[RSES]" userId="6dd9205c-d02a-4277-93e8-c46fbbd24b42" providerId="ADAL" clId="{BBFA86CD-911E-4D09-8635-FA3039DD6E2C}" dt="2025-03-27T19:44:46.437" v="7" actId="1076"/>
          <ac:spMkLst>
            <pc:docMk/>
            <pc:sldMk cId="356756903" sldId="315"/>
            <ac:spMk id="27" creationId="{5341C103-06BF-E565-B24E-E41FCCCECEC9}"/>
          </ac:spMkLst>
        </pc:spChg>
        <pc:extLst>
          <p:ext xmlns:p="http://schemas.openxmlformats.org/presentationml/2006/main" uri="{D6D511B9-2390-475A-947B-AFAB55BFBCF1}">
            <pc226:cmChg xmlns:pc226="http://schemas.microsoft.com/office/powerpoint/2022/06/main/command" chg="del">
              <pc226:chgData name="Bowler, Brent W. (LARC-E3)[RSES]" userId="6dd9205c-d02a-4277-93e8-c46fbbd24b42" providerId="ADAL" clId="{BBFA86CD-911E-4D09-8635-FA3039DD6E2C}" dt="2025-03-27T19:42:50.492" v="3"/>
              <pc2:cmMkLst xmlns:pc2="http://schemas.microsoft.com/office/powerpoint/2019/9/main/command">
                <pc:docMk/>
                <pc:sldMk cId="356756903" sldId="315"/>
                <pc2:cmMk id="{9E40F353-117B-4B58-8699-84DF3B6DAD6C}"/>
              </pc2:cmMkLst>
            </pc226:cmChg>
          </p:ext>
        </pc:extLst>
      </pc:sldChg>
    </pc:docChg>
  </pc:docChgLst>
</pc:chgInfo>
</file>

<file path=ppt/comments/modernComment_111_999E7A7.xml><?xml version="1.0" encoding="utf-8"?>
<p188:cmLst xmlns:a="http://schemas.openxmlformats.org/drawingml/2006/main" xmlns:r="http://schemas.openxmlformats.org/officeDocument/2006/relationships" xmlns:p188="http://schemas.microsoft.com/office/powerpoint/2018/8/main">
  <p188:cm id="{BF1DA949-6E58-4911-9A72-24E82AB975B0}" authorId="{C267588E-A239-3CCF-062B-A14A710D2C61}" status="resolved" created="2025-03-07T20:11:03.238" complete="100000">
    <pc:sldMkLst xmlns:pc="http://schemas.microsoft.com/office/powerpoint/2013/main/command">
      <pc:docMk/>
      <pc:sldMk cId="161081255" sldId="273"/>
    </pc:sldMkLst>
    <p188:txBody>
      <a:bodyPr/>
      <a:lstStyle/>
      <a:p>
        <a:r>
          <a:rPr lang="en-US"/>
          <a:t>Looks good!</a:t>
        </a:r>
      </a:p>
    </p188:txBody>
  </p188:cm>
  <p188:cm id="{577EB415-5FBB-40B7-B5BC-2D0F9004CCCF}" authorId="{C267588E-A239-3CCF-062B-A14A710D2C61}" status="resolved" created="2025-03-10T16:57:02.804" complete="100000">
    <ac:deMkLst xmlns:ac="http://schemas.microsoft.com/office/drawing/2013/main/command">
      <pc:docMk xmlns:pc="http://schemas.microsoft.com/office/powerpoint/2013/main/command"/>
      <pc:sldMk xmlns:pc="http://schemas.microsoft.com/office/powerpoint/2013/main/command" cId="161081255" sldId="273"/>
      <ac:picMk id="5" creationId="{5CC86E44-AD57-AAA9-3EFE-41A7BF8664C3}"/>
    </ac:deMkLst>
    <p188:txBody>
      <a:bodyPr/>
      <a:lstStyle/>
      <a:p>
        <a:r>
          <a:rPr lang="en-US"/>
          <a:t>I would have a label within the map itself for chatham county, and then make the other county names smaller so that chatham stands out!</a:t>
        </a:r>
      </a:p>
    </p188:txBody>
    <p188:extLst>
      <p:ext xmlns:p="http://schemas.openxmlformats.org/presentationml/2006/main" uri="{57CB4572-C831-44C2-8A1C-0ADB6CCDFE69}">
        <p223:reactions xmlns:p223="http://schemas.microsoft.com/office/powerpoint/2022/03/main">
          <p223:rxn type="👍">
            <p223:instance time="2025-03-18T14:30:05.234" authorId="{A37A1726-265C-53B4-5746-E7F2C2EBAD6E}"/>
          </p223:rxn>
        </p223:reactions>
      </p:ext>
    </p188:extLst>
  </p188:cm>
  <p188:cm id="{88B5C965-E4DF-4DB9-BFF9-D2EF7A82C921}" authorId="{B812142A-EB28-EFF7-7323-959B6CC6CE8F}" status="resolved" created="2025-03-19T20:56:14.569" complete="100000">
    <pc:sldMkLst xmlns:pc="http://schemas.microsoft.com/office/powerpoint/2013/main/command">
      <pc:docMk/>
      <pc:sldMk cId="161081255" sldId="273"/>
    </pc:sldMkLst>
    <p188:txBody>
      <a:bodyPr/>
      <a:lstStyle/>
      <a:p>
        <a:r>
          <a:rPr lang="en-US"/>
          <a:t>Is the map the screenshot? There is a line on the right. </a:t>
        </a:r>
      </a:p>
    </p188:txBody>
  </p188:cm>
  <p188:cm id="{8FFA772C-067A-4BB5-96A6-C3F0474969F8}" authorId="{B812142A-EB28-EFF7-7323-959B6CC6CE8F}" status="resolved" created="2025-03-19T20:56:55.898" complete="100000">
    <ac:txMkLst xmlns:ac="http://schemas.microsoft.com/office/drawing/2013/main/command">
      <pc:docMk xmlns:pc="http://schemas.microsoft.com/office/powerpoint/2013/main/command"/>
      <pc:sldMk xmlns:pc="http://schemas.microsoft.com/office/powerpoint/2013/main/command" cId="161081255" sldId="273"/>
      <ac:spMk id="28" creationId="{B58D43DF-2547-9717-A4F8-3B8D72005CAB}"/>
      <ac:txMk cp="45" len="8">
        <ac:context len="75" hash="4225411176"/>
      </ac:txMk>
    </ac:txMkLst>
    <p188:pos x="3086745" y="684508"/>
    <p188:replyLst>
      <p188:reply id="{684AC765-EF29-4D1D-BA39-E0B09CC2C6C3}" authorId="{0C166BAE-A2D9-4644-7ED3-B3594C1D98B5}" created="2025-03-20T13:42:10.439">
        <p188:txBody>
          <a:bodyPr/>
          <a:lstStyle/>
          <a:p>
            <a:r>
              <a:rPr lang="en-US"/>
              <a:t>Added year!</a:t>
            </a:r>
          </a:p>
        </p188:txBody>
      </p188:reply>
    </p188:replyLst>
    <p188:txBody>
      <a:bodyPr/>
      <a:lstStyle/>
      <a:p>
        <a:r>
          <a:rPr lang="en-US"/>
          <a:t>Which year? </a:t>
        </a:r>
      </a:p>
    </p188:txBody>
  </p188:cm>
</p188:cmLst>
</file>

<file path=ppt/comments/modernComment_11D_44FA75CB.xml><?xml version="1.0" encoding="utf-8"?>
<p188:cmLst xmlns:a="http://schemas.openxmlformats.org/drawingml/2006/main" xmlns:r="http://schemas.openxmlformats.org/officeDocument/2006/relationships" xmlns:p188="http://schemas.microsoft.com/office/powerpoint/2018/8/main">
  <p188:cm id="{8D58C5A2-1498-438B-86EB-DFD79BDCF7A5}" authorId="{187A59E1-34AD-20BF-D391-94DEC6FC2AAF}" created="2025-03-27T18:56:04.385">
    <ac:deMkLst xmlns:ac="http://schemas.microsoft.com/office/drawing/2013/main/command">
      <pc:docMk xmlns:pc="http://schemas.microsoft.com/office/powerpoint/2013/main/command"/>
      <pc:sldMk xmlns:pc="http://schemas.microsoft.com/office/powerpoint/2013/main/command" cId="1157264843" sldId="285"/>
      <ac:spMk id="19" creationId="{56CE7589-F2CC-F9DD-6309-1EDD8A51D78F}"/>
    </ac:deMkLst>
    <p188:txBody>
      <a:bodyPr/>
      <a:lstStyle/>
      <a:p>
        <a:r>
          <a:rPr lang="en-US"/>
          <a:t>Should the dates in the box on the map and the caption sentence be consistent? 2014-2015 &amp; 2024? OR 2014 &amp; 2015-2024?</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0C8C8A-2A11-4BA1-ADB2-7615FCD06321}"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A821F6-8DDA-45C7-9D82-A9AD90F9444C}" type="slidenum">
              <a:rPr lang="en-US" smtClean="0"/>
              <a:t>‹#›</a:t>
            </a:fld>
            <a:endParaRPr lang="en-US"/>
          </a:p>
        </p:txBody>
      </p:sp>
    </p:spTree>
    <p:extLst>
      <p:ext uri="{BB962C8B-B14F-4D97-AF65-F5344CB8AC3E}">
        <p14:creationId xmlns:p14="http://schemas.microsoft.com/office/powerpoint/2010/main" val="3891448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arth.google.co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arth.google.co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cience.nasa.gov/multimedia/spacecraft-icons/%e2%80%8b"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releases.naturalcapitalproject.org/invest-userguide/latest/en/index.html" TargetMode="External"/><Relationship Id="rId5" Type="http://schemas.openxmlformats.org/officeDocument/2006/relationships/hyperlink" Target="https://images.nasa.gov/details/PIA18033" TargetMode="External"/><Relationship Id="rId4" Type="http://schemas.openxmlformats.org/officeDocument/2006/relationships/hyperlink" Target="https://science.nasa.gov/wp-content/uploads/2023/05/iss.p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arth.google.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cience.nasa.gov/multimedia/spacecraft-icons/%e2%80%8b"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images.nasa.gov/details/PIA18033" TargetMode="External"/><Relationship Id="rId4" Type="http://schemas.openxmlformats.org/officeDocument/2006/relationships/hyperlink" Target="https://science.nasa.gov/wp-content/uploads/2023/05/iss.pn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This term, the virtual team at the Langley Research Center conducted a feasibility study assessing the use of NASA Earth Observations to enhance authority response to Urban Heat in Chatham County, Georgia.</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a:t>
            </a:fld>
            <a:endParaRPr lang="en-US"/>
          </a:p>
        </p:txBody>
      </p:sp>
    </p:spTree>
    <p:extLst>
      <p:ext uri="{BB962C8B-B14F-4D97-AF65-F5344CB8AC3E}">
        <p14:creationId xmlns:p14="http://schemas.microsoft.com/office/powerpoint/2010/main" val="2901599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Using ArcGIS Pro, we took the difference between the first three years (2014-2016) and the last years (2022-2024) of median urban heat change. This range was chosen to ensure we had enough images to create our composite urban heat images. Urban heat is land surface temperature that we normalized using a reference area temperature. We chose a reference area just south west of the county that was forested during the entire study period. From this analysis, we found that:</a:t>
            </a:r>
          </a:p>
          <a:p>
            <a:pPr marL="628650" lvl="1" indent="-171450">
              <a:buFont typeface="Courier New"/>
              <a:buChar char="o"/>
            </a:pPr>
            <a:r>
              <a:rPr lang="en-US">
                <a:ea typeface="Calibri"/>
                <a:cs typeface="Calibri"/>
              </a:rPr>
              <a:t>Nearly 2/3 of the county saw a minor decrease in temperature on the scale of 0 – 5 F, while nearly another 20 percent showed a minor increase. </a:t>
            </a:r>
          </a:p>
          <a:p>
            <a:pPr marL="628650" lvl="1" indent="-171450">
              <a:buFont typeface="Courier New"/>
              <a:buChar char="o"/>
            </a:pPr>
            <a:r>
              <a:rPr lang="en-US">
                <a:ea typeface="Calibri"/>
                <a:cs typeface="Calibri"/>
              </a:rPr>
              <a:t>Areas where increases in temperature are a concentrated more towards the north west part of the county in and around pooler and port </a:t>
            </a:r>
            <a:r>
              <a:rPr lang="en-US" err="1">
                <a:ea typeface="Calibri"/>
                <a:cs typeface="Calibri"/>
              </a:rPr>
              <a:t>wentworth</a:t>
            </a:r>
            <a:endParaRPr lang="en-US">
              <a:ea typeface="Calibri"/>
              <a:cs typeface="Calibri"/>
            </a:endParaRPr>
          </a:p>
          <a:p>
            <a:pPr lvl="2" indent="-171450">
              <a:buFont typeface="Wingdings"/>
              <a:buChar char="§"/>
            </a:pPr>
            <a:r>
              <a:rPr lang="en-US">
                <a:ea typeface="Calibri"/>
                <a:cs typeface="Calibri"/>
              </a:rPr>
              <a:t>We zoomed in a several of these areas and found that areas were significant urban heat increases occurred corresponded to areas that were developed, we present two examples here.  </a:t>
            </a:r>
          </a:p>
          <a:p>
            <a:pPr marL="628650" lvl="1" indent="-171450">
              <a:buFont typeface="Courier New"/>
              <a:buChar char="o"/>
            </a:pPr>
            <a:r>
              <a:rPr lang="en-US">
                <a:ea typeface="Calibri"/>
                <a:cs typeface="Calibri"/>
              </a:rPr>
              <a:t>We performed a z-score statistical analysis to find areas where heat increases were significant (99th percentile), we found that 7,332 acres (~1.8%) of the county saw statistically significant increases in temperature during this time. </a:t>
            </a:r>
          </a:p>
          <a:p>
            <a:pPr marL="628650" lvl="1" indent="-171450">
              <a:buFont typeface="Courier New"/>
              <a:buChar char="o"/>
            </a:pPr>
            <a:endParaRPr lang="en-US">
              <a:ea typeface="Calibri"/>
              <a:cs typeface="Calibri"/>
            </a:endParaRPr>
          </a:p>
          <a:p>
            <a:r>
              <a:rPr lang="en-US"/>
              <a:t>----------Image Information Below----------</a:t>
            </a:r>
            <a:endParaRPr lang="en-US">
              <a:ea typeface="Calibri"/>
              <a:cs typeface="Calibri"/>
            </a:endParaRPr>
          </a:p>
          <a:p>
            <a:r>
              <a:rPr lang="en-US"/>
              <a:t>[Google Earth (top left 2014)] </a:t>
            </a:r>
          </a:p>
          <a:p>
            <a:r>
              <a:rPr lang="en-US"/>
              <a:t>Image Credit: Google </a:t>
            </a:r>
          </a:p>
          <a:p>
            <a:r>
              <a:rPr lang="en-US"/>
              <a:t>Image Source: </a:t>
            </a:r>
            <a:r>
              <a:rPr lang="en-US">
                <a:hlinkClick r:id="rId3"/>
              </a:rPr>
              <a:t>https://earth.google.com</a:t>
            </a:r>
            <a:r>
              <a:rPr lang="en-US"/>
              <a:t>  </a:t>
            </a:r>
          </a:p>
          <a:p>
            <a:r>
              <a:rPr lang="en-US"/>
              <a:t>Map Data: ©2024 Google </a:t>
            </a:r>
          </a:p>
          <a:p>
            <a:r>
              <a:rPr lang="en-US"/>
              <a:t>[Google Earth (top right 2014)] </a:t>
            </a:r>
          </a:p>
          <a:p>
            <a:r>
              <a:rPr lang="en-US"/>
              <a:t>Image Credit: Google </a:t>
            </a:r>
          </a:p>
          <a:p>
            <a:r>
              <a:rPr lang="en-US"/>
              <a:t>Image Source: </a:t>
            </a:r>
            <a:r>
              <a:rPr lang="en-US">
                <a:hlinkClick r:id="rId3"/>
              </a:rPr>
              <a:t>https://earth.google.com</a:t>
            </a:r>
            <a:r>
              <a:rPr lang="en-US"/>
              <a:t>  </a:t>
            </a:r>
          </a:p>
          <a:p>
            <a:r>
              <a:rPr lang="en-US"/>
              <a:t>Map Data: ©2014 Google &amp; Maxar Technologies</a:t>
            </a:r>
          </a:p>
          <a:p>
            <a:r>
              <a:rPr lang="en-US"/>
              <a:t>[Google Earth (bottom left 2024)]  </a:t>
            </a:r>
          </a:p>
          <a:p>
            <a:r>
              <a:rPr lang="en-US"/>
              <a:t>Image Credit: Google </a:t>
            </a:r>
          </a:p>
          <a:p>
            <a:r>
              <a:rPr lang="en-US"/>
              <a:t>Image Source: </a:t>
            </a:r>
            <a:r>
              <a:rPr lang="en-US">
                <a:hlinkClick r:id="rId3"/>
              </a:rPr>
              <a:t>https://earth.google.com</a:t>
            </a:r>
            <a:r>
              <a:rPr lang="en-US"/>
              <a:t>  </a:t>
            </a:r>
          </a:p>
          <a:p>
            <a:r>
              <a:rPr lang="en-US"/>
              <a:t>Map Data: ©2024 Google &amp; Airbus</a:t>
            </a:r>
          </a:p>
          <a:p>
            <a:endParaRPr lang="en-US"/>
          </a:p>
          <a:p>
            <a:r>
              <a:rPr lang="en-US"/>
              <a:t>[Google Earth (bottom right 2024)] </a:t>
            </a:r>
          </a:p>
          <a:p>
            <a:r>
              <a:rPr lang="en-US"/>
              <a:t>Image Credit: Google </a:t>
            </a:r>
          </a:p>
          <a:p>
            <a:r>
              <a:rPr lang="en-US"/>
              <a:t>Image Source: </a:t>
            </a:r>
            <a:r>
              <a:rPr lang="en-US" u="sng">
                <a:hlinkClick r:id="rId4"/>
              </a:rPr>
              <a:t>https://earth.google.com</a:t>
            </a:r>
          </a:p>
          <a:p>
            <a:r>
              <a:rPr lang="en-US"/>
              <a:t>Map Data: ©2024 Google &amp; Airbus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10</a:t>
            </a:fld>
            <a:endParaRPr lang="en-US"/>
          </a:p>
        </p:txBody>
      </p:sp>
    </p:spTree>
    <p:extLst>
      <p:ext uri="{BB962C8B-B14F-4D97-AF65-F5344CB8AC3E}">
        <p14:creationId xmlns:p14="http://schemas.microsoft.com/office/powerpoint/2010/main" val="86075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assess changes in vegetation health and density over our time period, we mapped NDVI change against time. In order to increase accuracy, we took the difference between 2024 NDVI and a composite of 2014 and 2015 NDVI (</a:t>
            </a:r>
            <a:r>
              <a:rPr lang="en-US" err="1">
                <a:ea typeface="Calibri"/>
                <a:cs typeface="Calibri"/>
              </a:rPr>
              <a:t>bc</a:t>
            </a:r>
            <a:r>
              <a:rPr lang="en-US">
                <a:ea typeface="Calibri"/>
                <a:cs typeface="Calibri"/>
              </a:rPr>
              <a:t> Landsat 8 and 9 for 2024, only 8 for 2014/2015).</a:t>
            </a:r>
          </a:p>
          <a:p>
            <a:r>
              <a:rPr lang="en-US">
                <a:ea typeface="Calibri"/>
                <a:cs typeface="Calibri"/>
              </a:rPr>
              <a:t>Positive values are shown in green, representing an increase in the amount of healthy vegetation and negative values are shown in red, representing a decrease in the amount of healthy vegetation in an area. </a:t>
            </a:r>
          </a:p>
          <a:p>
            <a:endParaRPr lang="en-US">
              <a:ea typeface="Calibri"/>
              <a:cs typeface="Calibri"/>
            </a:endParaRPr>
          </a:p>
          <a:p>
            <a:r>
              <a:rPr lang="en-US">
                <a:ea typeface="Calibri"/>
                <a:cs typeface="Calibri"/>
              </a:rPr>
              <a:t>Analysis: The north-western part of the county has experienced a loss of healthy vegetation.</a:t>
            </a:r>
            <a:br>
              <a:rPr lang="en-US">
                <a:ea typeface="Calibri"/>
                <a:cs typeface="+mn-lt"/>
              </a:rPr>
            </a:br>
            <a:r>
              <a:rPr lang="en-US"/>
              <a:t>To assess changes in vegetation health and density over our time period, we mapped Normalized Difference Vegetation Index (NDVI), a widely used metric which assesses health and density of vegetation, and looked specifically at how NDVI has changed over time. In order to increase accuracy, we took the difference between 2024 NDVI and a composite of 2014 and 2015 NDVI (</a:t>
            </a:r>
            <a:r>
              <a:rPr lang="en-US" err="1"/>
              <a:t>bc</a:t>
            </a:r>
            <a:r>
              <a:rPr lang="en-US"/>
              <a:t> Landsat 8 and 9 for 2024, only 8 for 2014/2015) to ensure we had enough images per time period. </a:t>
            </a:r>
          </a:p>
          <a:p>
            <a:r>
              <a:rPr lang="en-US"/>
              <a:t>Positive values are shown in green, representing an increase in the amount of healthy vegetation and negative values are shown in red, representing a decrease in the amount of healthy vegetation in an area.  </a:t>
            </a:r>
          </a:p>
          <a:p>
            <a:endParaRPr lang="en-US"/>
          </a:p>
          <a:p>
            <a:r>
              <a:rPr lang="en-US"/>
              <a:t>Analysis: We found that 9,435 acres experienced significant decrease in vegetation health during this time period, much of which occurred in the North-Western part of the county, as you can see on the map.</a:t>
            </a:r>
          </a:p>
          <a:p>
            <a:endParaRPr lang="en-US">
              <a:ea typeface="Calibri"/>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ea typeface="Calibri"/>
                <a:cs typeface="+mn-lt"/>
              </a:rPr>
            </a:br>
            <a:r>
              <a:rPr lang="en-US" sz="1200" b="1">
                <a:solidFill>
                  <a:srgbClr val="855A96"/>
                </a:solidFill>
                <a:latin typeface="Century Gothic"/>
              </a:rPr>
              <a:t>9,435 Acres</a:t>
            </a:r>
            <a:r>
              <a:rPr lang="en-US" sz="1200">
                <a:solidFill>
                  <a:srgbClr val="855A96"/>
                </a:solidFill>
                <a:latin typeface="Century Gothic"/>
              </a:rPr>
              <a:t> (~3%) of Chatham County saw significant decreases in vegetation health between 2014-2015 and 2024</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11</a:t>
            </a:fld>
            <a:endParaRPr lang="en-US"/>
          </a:p>
        </p:txBody>
      </p:sp>
    </p:spTree>
    <p:extLst>
      <p:ext uri="{BB962C8B-B14F-4D97-AF65-F5344CB8AC3E}">
        <p14:creationId xmlns:p14="http://schemas.microsoft.com/office/powerpoint/2010/main" val="388441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5E640-4AA2-2F09-D735-BBF261A7BA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16B0C-6482-2C82-27A3-F66D0011D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8EB9A7-C616-46FD-D10F-AE6C5B0A3812}"/>
              </a:ext>
            </a:extLst>
          </p:cNvPr>
          <p:cNvSpPr>
            <a:spLocks noGrp="1"/>
          </p:cNvSpPr>
          <p:nvPr>
            <p:ph type="body" idx="1"/>
          </p:nvPr>
        </p:nvSpPr>
        <p:spPr/>
        <p:txBody>
          <a:bodyPr/>
          <a:lstStyle/>
          <a:p>
            <a:pPr>
              <a:buFont typeface="Arial"/>
              <a:buChar char="•"/>
            </a:pPr>
            <a:r>
              <a:rPr lang="en-US"/>
              <a:t>Based on our urban heat and vegetation change results, we wanted to look closer at how these results correlated with one another, specifically in the north-western part of the county. We evaluated the correlation between urban heat and vegetation within the communities of Pooler and Port Wentworth using a </a:t>
            </a:r>
            <a:r>
              <a:rPr lang="en-US" err="1"/>
              <a:t>pearson</a:t>
            </a:r>
            <a:r>
              <a:rPr lang="en-US"/>
              <a:t> correlation. </a:t>
            </a:r>
          </a:p>
          <a:p>
            <a:pPr>
              <a:buFont typeface="Arial"/>
              <a:buChar char="•"/>
            </a:pPr>
            <a:r>
              <a:rPr lang="en-US"/>
              <a:t>Starting with Pooler, we found a </a:t>
            </a:r>
            <a:r>
              <a:rPr lang="en-US" err="1"/>
              <a:t>pearson</a:t>
            </a:r>
            <a:r>
              <a:rPr lang="en-US"/>
              <a:t> correlation result of –0.618, which represent a moderate negative correlation between urban heat change and vegetation change. The means that there is a clear linkage between how urban heat and vegetation have changed in these communities (as vegetation has decreased, UH has increased), but that other factors are likely in play that are driving these trends – such as increase of impervious surfaces.</a:t>
            </a:r>
            <a:endParaRPr lang="en-US">
              <a:ea typeface="Calibri"/>
              <a:cs typeface="Calibri"/>
            </a:endParaRPr>
          </a:p>
          <a:p>
            <a:pPr marL="171450" indent="-171450">
              <a:buFont typeface="Calibri"/>
              <a:buChar char="-"/>
            </a:pPr>
            <a:endParaRPr lang="en-US">
              <a:ea typeface="Calibri"/>
              <a:cs typeface="Calibri"/>
            </a:endParaRPr>
          </a:p>
        </p:txBody>
      </p:sp>
      <p:sp>
        <p:nvSpPr>
          <p:cNvPr id="4" name="Slide Number Placeholder 3">
            <a:extLst>
              <a:ext uri="{FF2B5EF4-FFF2-40B4-BE49-F238E27FC236}">
                <a16:creationId xmlns:a16="http://schemas.microsoft.com/office/drawing/2014/main" id="{27E305B6-3ADD-C976-DC98-24348DD92269}"/>
              </a:ext>
            </a:extLst>
          </p:cNvPr>
          <p:cNvSpPr>
            <a:spLocks noGrp="1"/>
          </p:cNvSpPr>
          <p:nvPr>
            <p:ph type="sldNum" sz="quarter" idx="5"/>
          </p:nvPr>
        </p:nvSpPr>
        <p:spPr/>
        <p:txBody>
          <a:bodyPr/>
          <a:lstStyle/>
          <a:p>
            <a:fld id="{EFA821F6-8DDA-45C7-9D82-A9AD90F9444C}" type="slidenum">
              <a:rPr lang="en-US" smtClean="0"/>
              <a:t>12</a:t>
            </a:fld>
            <a:endParaRPr lang="en-US"/>
          </a:p>
        </p:txBody>
      </p:sp>
    </p:spTree>
    <p:extLst>
      <p:ext uri="{BB962C8B-B14F-4D97-AF65-F5344CB8AC3E}">
        <p14:creationId xmlns:p14="http://schemas.microsoft.com/office/powerpoint/2010/main" val="3123799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8C0FB-FDB9-09D5-86CD-EB4ABF7470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F39FD-EAD0-2D42-0D87-5651D5646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CCB7E3-BF3C-5739-6CE5-1BDDFB00ABD6}"/>
              </a:ext>
            </a:extLst>
          </p:cNvPr>
          <p:cNvSpPr>
            <a:spLocks noGrp="1"/>
          </p:cNvSpPr>
          <p:nvPr>
            <p:ph type="body" idx="1"/>
          </p:nvPr>
        </p:nvSpPr>
        <p:spPr/>
        <p:txBody>
          <a:bodyPr/>
          <a:lstStyle/>
          <a:p>
            <a:r>
              <a:rPr lang="en-US">
                <a:ea typeface="Calibri"/>
                <a:cs typeface="Calibri"/>
              </a:rPr>
              <a:t>- The </a:t>
            </a:r>
            <a:r>
              <a:rPr lang="en-US" err="1">
                <a:ea typeface="Calibri"/>
                <a:cs typeface="Calibri"/>
              </a:rPr>
              <a:t>pearson</a:t>
            </a:r>
            <a:r>
              <a:rPr lang="en-US">
                <a:ea typeface="Calibri"/>
                <a:cs typeface="Calibri"/>
              </a:rPr>
              <a:t> correlation results of –0.561 for Port Wentworth indicate a moderate negative correlation between urban heat change and  NDVI Change. This means that there is a clear linkage between how urban heat and NDVI have changed in these communities, but that other factors are likely in play that are driving these trends. </a:t>
            </a:r>
          </a:p>
        </p:txBody>
      </p:sp>
      <p:sp>
        <p:nvSpPr>
          <p:cNvPr id="4" name="Slide Number Placeholder 3">
            <a:extLst>
              <a:ext uri="{FF2B5EF4-FFF2-40B4-BE49-F238E27FC236}">
                <a16:creationId xmlns:a16="http://schemas.microsoft.com/office/drawing/2014/main" id="{3B1D3E1C-0434-8B4E-1830-442A9871C05A}"/>
              </a:ext>
            </a:extLst>
          </p:cNvPr>
          <p:cNvSpPr>
            <a:spLocks noGrp="1"/>
          </p:cNvSpPr>
          <p:nvPr>
            <p:ph type="sldNum" sz="quarter" idx="5"/>
          </p:nvPr>
        </p:nvSpPr>
        <p:spPr/>
        <p:txBody>
          <a:bodyPr/>
          <a:lstStyle/>
          <a:p>
            <a:fld id="{EFA821F6-8DDA-45C7-9D82-A9AD90F9444C}" type="slidenum">
              <a:rPr lang="en-US" smtClean="0"/>
              <a:t>13</a:t>
            </a:fld>
            <a:endParaRPr lang="en-US"/>
          </a:p>
        </p:txBody>
      </p:sp>
    </p:spTree>
    <p:extLst>
      <p:ext uri="{BB962C8B-B14F-4D97-AF65-F5344CB8AC3E}">
        <p14:creationId xmlns:p14="http://schemas.microsoft.com/office/powerpoint/2010/main" val="374200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To showcase changes in tree canopy cover over the course of the study period, we created a time difference map of canopy cover change in Chatham County for the years 2014 and 2024. Canopy cover land classes were created using supervised classification of Landsat 8 imagery obtained through the USGS </a:t>
            </a:r>
            <a:r>
              <a:rPr lang="en-US" err="1">
                <a:ea typeface="Calibri"/>
                <a:cs typeface="Calibri"/>
              </a:rPr>
              <a:t>EarthExplorer</a:t>
            </a:r>
            <a:r>
              <a:rPr lang="en-US">
                <a:ea typeface="Calibri"/>
                <a:cs typeface="Calibri"/>
              </a:rPr>
              <a:t> data portal. Tree canopy cover for 2014 is represented with green, while the loss of tree canopy cover up to 2024 is represented in orange. Percentages of canopy cover are relative to the entire county area. Chatham County experienced a loss of almost 17 percent of its canopy cover between 2014 and 2024, which accounts for 6 percent of the total county area. </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14</a:t>
            </a:fld>
            <a:endParaRPr lang="en-US"/>
          </a:p>
        </p:txBody>
      </p:sp>
    </p:spTree>
    <p:extLst>
      <p:ext uri="{BB962C8B-B14F-4D97-AF65-F5344CB8AC3E}">
        <p14:creationId xmlns:p14="http://schemas.microsoft.com/office/powerpoint/2010/main" val="289971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Areas of high environmental risk and social vulnerability are shown in a dark maroon. Areas of high social vulnerability and low environmental are shown in red. Areas of high environmental risk and low social vulnerability are shown in dark purple. Areas of both low environmental risk and social vulnerability are shown in pink. </a:t>
            </a:r>
          </a:p>
          <a:p>
            <a:endParaRPr lang="en-US">
              <a:ea typeface="Calibri"/>
              <a:cs typeface="Calibri"/>
            </a:endParaRPr>
          </a:p>
          <a:p>
            <a:r>
              <a:rPr lang="en-US">
                <a:ea typeface="Calibri"/>
                <a:cs typeface="Calibri"/>
              </a:rPr>
              <a:t>Analysis: Areas near the center of Savannah, as well as northern Pooler and Tybee Island display the greatest heat vulnerability indexed risk. </a:t>
            </a:r>
            <a:br>
              <a:rPr lang="en-US">
                <a:ea typeface="Calibri"/>
                <a:cs typeface="+mn-lt"/>
              </a:rPr>
            </a:br>
            <a:r>
              <a:rPr lang="en-US"/>
              <a:t>This result displays our heat vulnerability index, which takes into account both environmental risk and social vulnerability factors to heat. Environmental risk consists of canopy cover, NDVI, and LST per census tract and social vulnerability consists of  data pulled from the census community resilience estimate (CRE) for heat, which is a measure of social vulnerability as it relates to extreme heat exposure made up of 11 variables found to impact an individual/households resilience to heat, such as lack of air conditioning. Specifically, we mapped the "rate of individuals with three plus components of social vulnerability" and used quantiles to visualize this index.  </a:t>
            </a:r>
            <a:endParaRPr lang="en-US">
              <a:ea typeface="Calibri"/>
              <a:cs typeface="Calibri"/>
            </a:endParaRPr>
          </a:p>
          <a:p>
            <a:r>
              <a:rPr lang="en-US"/>
              <a:t> </a:t>
            </a:r>
            <a:endParaRPr lang="en-US">
              <a:ea typeface="Calibri"/>
              <a:cs typeface="Calibri"/>
            </a:endParaRPr>
          </a:p>
          <a:p>
            <a:r>
              <a:rPr lang="en-US"/>
              <a:t>Areas of high environmental risk and social vulnerability are shown in a dark maroon. Areas of high social vulnerability and low environmental are shown in red. Areas of high environmental risk and low social vulnerability are shown in dark purple. Areas of both low environmental risk and social vulnerability are shown in pink.  </a:t>
            </a:r>
            <a:endParaRPr lang="en-US">
              <a:ea typeface="Calibri"/>
              <a:cs typeface="Calibri"/>
            </a:endParaRPr>
          </a:p>
          <a:p>
            <a:r>
              <a:rPr lang="en-US"/>
              <a:t>Analysis: Areas near the center of Savannah, as well as northern Pooler and Tybee Island display the greatest vulnerability to heat events.</a:t>
            </a:r>
            <a:endParaRPr lang="en-US">
              <a:ea typeface="Calibri"/>
              <a:cs typeface="Calibri"/>
            </a:endParaRPr>
          </a:p>
          <a:p>
            <a:endParaRPr lang="en-US">
              <a:ea typeface="Calibri"/>
              <a:cs typeface="+mn-lt"/>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15</a:t>
            </a:fld>
            <a:endParaRPr lang="en-US"/>
          </a:p>
        </p:txBody>
      </p:sp>
    </p:spTree>
    <p:extLst>
      <p:ext uri="{BB962C8B-B14F-4D97-AF65-F5344CB8AC3E}">
        <p14:creationId xmlns:p14="http://schemas.microsoft.com/office/powerpoint/2010/main" val="290346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BAB68-1647-D78E-6479-2581A75D3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0A8A8-7C7F-3B46-F403-F8DF748407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80C01-C931-5A19-631C-228ED3B3106B}"/>
              </a:ext>
            </a:extLst>
          </p:cNvPr>
          <p:cNvSpPr>
            <a:spLocks noGrp="1"/>
          </p:cNvSpPr>
          <p:nvPr>
            <p:ph type="body" idx="1"/>
          </p:nvPr>
        </p:nvSpPr>
        <p:spPr/>
        <p:txBody>
          <a:bodyPr/>
          <a:lstStyle/>
          <a:p>
            <a:pPr marL="171450" indent="-171450">
              <a:buFont typeface="Aptos"/>
              <a:buChar char="•"/>
            </a:pPr>
            <a:r>
              <a:rPr lang="en-US"/>
              <a:t>The </a:t>
            </a:r>
            <a:r>
              <a:rPr lang="en-US" err="1"/>
              <a:t>InVEST</a:t>
            </a:r>
            <a:r>
              <a:rPr lang="en-US"/>
              <a:t> Urban Cooling Model was developed by the Natural Capital Project and is used to estimate an index of heat mitigation using inputs including land cover, shade, albedo, and evapotranspiration. For 2021 (the most recent year of data available for all inputs), we obtained land cover and canopy cover (shade) from NLCD, albedo from Landsat 8 and 9, and evapotranspiration from ECOSTRESS. Albedo and Evapotranspiration were filtered for May-Oct while land cover and canopy cover were yearly datasets. Albedo and evapotranspiration were cloud-masked and composited, then summarized by land cover zones. Inputs were fed into the </a:t>
            </a:r>
            <a:r>
              <a:rPr lang="en-US" err="1"/>
              <a:t>InVEST</a:t>
            </a:r>
            <a:r>
              <a:rPr lang="en-US"/>
              <a:t> model software, which output a map displaying </a:t>
            </a:r>
            <a:r>
              <a:rPr lang="en-US" err="1"/>
              <a:t>InVEST's</a:t>
            </a:r>
            <a:r>
              <a:rPr lang="en-US"/>
              <a:t> heat mitigation index for May-Oct 2021.</a:t>
            </a:r>
            <a:br>
              <a:rPr lang="en-US">
                <a:cs typeface="+mn-lt"/>
              </a:rPr>
            </a:br>
            <a:r>
              <a:rPr lang="en-US"/>
              <a:t>*TRANSITION BACK TO METHODS*: Another objective of our study was to get an understanding of heat mitigation within the county.  </a:t>
            </a:r>
          </a:p>
          <a:p>
            <a:pPr marL="171450" indent="-171450">
              <a:buFont typeface="Aptos"/>
              <a:buChar char="•"/>
            </a:pPr>
            <a:r>
              <a:rPr lang="en-US"/>
              <a:t>In order to do this we used the </a:t>
            </a:r>
            <a:r>
              <a:rPr lang="en-US" err="1"/>
              <a:t>InVEST</a:t>
            </a:r>
            <a:r>
              <a:rPr lang="en-US"/>
              <a:t> Urban Cooling Model  </a:t>
            </a:r>
            <a:endParaRPr lang="en-US">
              <a:ea typeface="Calibri"/>
              <a:cs typeface="Calibri"/>
            </a:endParaRPr>
          </a:p>
          <a:p>
            <a:pPr marL="171450" indent="-171450">
              <a:buFont typeface="Aptos"/>
              <a:buChar char="•"/>
            </a:pPr>
            <a:r>
              <a:rPr lang="en-US"/>
              <a:t>We obtained data from Landsat 8 and 9, and ECOSTRESS, to obtain land cover, canopy cover, albedo, and evapotranspiration data </a:t>
            </a:r>
            <a:endParaRPr lang="en-US">
              <a:ea typeface="Calibri"/>
              <a:cs typeface="Calibri"/>
            </a:endParaRPr>
          </a:p>
          <a:p>
            <a:pPr marL="171450" indent="-171450">
              <a:buFont typeface="Aptos"/>
              <a:buChar char="•"/>
            </a:pPr>
            <a:r>
              <a:rPr lang="en-US"/>
              <a:t>These inputs were fed into the </a:t>
            </a:r>
            <a:r>
              <a:rPr lang="en-US" err="1"/>
              <a:t>InVEST</a:t>
            </a:r>
            <a:r>
              <a:rPr lang="en-US"/>
              <a:t> model software, which produced an index for heat mitigation </a:t>
            </a:r>
            <a:endParaRPr lang="en-US">
              <a:ea typeface="Calibri"/>
              <a:cs typeface="Calibri"/>
            </a:endParaRPr>
          </a:p>
          <a:p>
            <a:r>
              <a:rPr lang="en-US"/>
              <a:t>Extra Notes </a:t>
            </a:r>
            <a:endParaRPr lang="en-US">
              <a:ea typeface="Calibri"/>
              <a:cs typeface="Calibri"/>
            </a:endParaRPr>
          </a:p>
          <a:p>
            <a:pPr marL="171450" indent="-171450">
              <a:buFont typeface="Aptos"/>
              <a:buChar char="•"/>
            </a:pPr>
            <a:r>
              <a:rPr lang="en-US"/>
              <a:t>Albedo and Evapotranspiration were filtered for May-Oct while land cover and canopy cover were yearly datasets. Albedo and evapotranspiration were cloud-masked and composited, then summarized by land cover zones. </a:t>
            </a:r>
            <a:endParaRPr lang="en-US">
              <a:ea typeface="Calibri"/>
              <a:cs typeface="Calibri"/>
            </a:endParaRPr>
          </a:p>
          <a:p>
            <a:pPr marL="171450" indent="-171450">
              <a:buFont typeface="Aptos"/>
              <a:buChar char="•"/>
            </a:pPr>
            <a:r>
              <a:rPr lang="en-US"/>
              <a:t>2021 was the most recent year of data available for all inputs  </a:t>
            </a:r>
            <a:endParaRPr lang="en-US">
              <a:ea typeface="Calibri"/>
              <a:cs typeface="Calibri"/>
            </a:endParaRPr>
          </a:p>
          <a:p>
            <a:r>
              <a:rPr lang="en-US"/>
              <a:t>----------Image Information Below---------- </a:t>
            </a:r>
            <a:endParaRPr lang="en-US">
              <a:ea typeface="Calibri"/>
              <a:cs typeface="Calibri"/>
            </a:endParaRPr>
          </a:p>
          <a:p>
            <a:r>
              <a:rPr lang="en-US"/>
              <a:t>[Landsat 8] </a:t>
            </a:r>
            <a:endParaRPr lang="en-US">
              <a:ea typeface="Calibri"/>
              <a:cs typeface="Calibri"/>
            </a:endParaRPr>
          </a:p>
          <a:p>
            <a:r>
              <a:rPr lang="en-US"/>
              <a:t>Image Credit: NASA </a:t>
            </a:r>
            <a:endParaRPr lang="en-US">
              <a:ea typeface="Calibri"/>
              <a:cs typeface="Calibri"/>
            </a:endParaRPr>
          </a:p>
          <a:p>
            <a:r>
              <a:rPr lang="en-US"/>
              <a:t>Image Source: </a:t>
            </a:r>
            <a:r>
              <a:rPr lang="en-US">
                <a:hlinkClick r:id="rId3"/>
              </a:rPr>
              <a:t>https://science.nasa.gov/multimedia/spacecraft-icons/%e2%80%8b</a:t>
            </a:r>
            <a:r>
              <a:rPr lang="en-US"/>
              <a:t> </a:t>
            </a:r>
            <a:endParaRPr lang="en-US">
              <a:ea typeface="Calibri"/>
              <a:cs typeface="Calibri"/>
            </a:endParaRPr>
          </a:p>
          <a:p>
            <a:r>
              <a:rPr lang="en-US"/>
              <a:t>[Landsat 9] </a:t>
            </a:r>
            <a:endParaRPr lang="en-US">
              <a:ea typeface="Calibri"/>
              <a:cs typeface="Calibri"/>
            </a:endParaRPr>
          </a:p>
          <a:p>
            <a:r>
              <a:rPr lang="en-US"/>
              <a:t>Image Credit: NASA </a:t>
            </a:r>
            <a:endParaRPr lang="en-US">
              <a:ea typeface="Calibri"/>
              <a:cs typeface="Calibri"/>
            </a:endParaRPr>
          </a:p>
          <a:p>
            <a:r>
              <a:rPr lang="en-US"/>
              <a:t>Image Source: </a:t>
            </a:r>
            <a:r>
              <a:rPr lang="en-US">
                <a:hlinkClick r:id="rId3"/>
              </a:rPr>
              <a:t>https://science.nasa.gov/multimedia/spacecraft-icons/%e2%80%8b</a:t>
            </a:r>
            <a:r>
              <a:rPr lang="en-US"/>
              <a:t> </a:t>
            </a:r>
            <a:endParaRPr lang="en-US">
              <a:ea typeface="Calibri"/>
              <a:cs typeface="Calibri"/>
            </a:endParaRPr>
          </a:p>
          <a:p>
            <a:r>
              <a:rPr lang="en-US"/>
              <a:t>[ISS]  </a:t>
            </a:r>
            <a:endParaRPr lang="en-US">
              <a:ea typeface="Calibri"/>
              <a:cs typeface="Calibri"/>
            </a:endParaRPr>
          </a:p>
          <a:p>
            <a:r>
              <a:rPr lang="en-US"/>
              <a:t>Image Credit: NASA </a:t>
            </a:r>
            <a:endParaRPr lang="en-US">
              <a:ea typeface="Calibri"/>
              <a:cs typeface="Calibri"/>
            </a:endParaRPr>
          </a:p>
          <a:p>
            <a:r>
              <a:rPr lang="en-US"/>
              <a:t>Image Source: </a:t>
            </a:r>
            <a:r>
              <a:rPr lang="en-US">
                <a:hlinkClick r:id="rId4"/>
              </a:rPr>
              <a:t>https://science.nasa.gov/wp-content/uploads/2023/05/iss.png</a:t>
            </a:r>
            <a:r>
              <a:rPr lang="en-US"/>
              <a:t> </a:t>
            </a:r>
            <a:endParaRPr lang="en-US">
              <a:ea typeface="Calibri"/>
              <a:cs typeface="Calibri"/>
            </a:endParaRPr>
          </a:p>
          <a:p>
            <a:r>
              <a:rPr lang="en-US"/>
              <a:t>[Earth Image] </a:t>
            </a:r>
            <a:br>
              <a:rPr lang="en-US">
                <a:cs typeface="+mn-lt"/>
              </a:rPr>
            </a:br>
            <a:r>
              <a:rPr lang="en-US"/>
              <a:t>Image Source: </a:t>
            </a:r>
            <a:r>
              <a:rPr lang="en-US">
                <a:hlinkClick r:id="rId5"/>
              </a:rPr>
              <a:t>https://images.nasa.gov/details/PIA18033</a:t>
            </a:r>
            <a:r>
              <a:rPr lang="en-US"/>
              <a:t> </a:t>
            </a:r>
            <a:endParaRPr lang="en-US">
              <a:ea typeface="Calibri"/>
              <a:cs typeface="Calibri"/>
            </a:endParaRPr>
          </a:p>
          <a:p>
            <a:r>
              <a:rPr lang="en-US"/>
              <a:t>[</a:t>
            </a:r>
            <a:r>
              <a:rPr lang="en-US" err="1"/>
              <a:t>InVEST</a:t>
            </a:r>
            <a:r>
              <a:rPr lang="en-US"/>
              <a:t> Logo] </a:t>
            </a:r>
            <a:endParaRPr lang="en-US">
              <a:ea typeface="Calibri"/>
              <a:cs typeface="Calibri"/>
            </a:endParaRPr>
          </a:p>
          <a:p>
            <a:r>
              <a:rPr lang="en-US"/>
              <a:t>Image Credit: Natural Capital Project </a:t>
            </a:r>
            <a:endParaRPr lang="en-US">
              <a:ea typeface="Calibri"/>
              <a:cs typeface="Calibri"/>
            </a:endParaRPr>
          </a:p>
          <a:p>
            <a:r>
              <a:rPr lang="en-US"/>
              <a:t>Image Source: </a:t>
            </a:r>
            <a:r>
              <a:rPr lang="en-US">
                <a:hlinkClick r:id="rId6"/>
              </a:rPr>
              <a:t>http://releases.naturalcapitalproject.org/invest-userguide/latest/en/index.html</a:t>
            </a:r>
            <a:r>
              <a:rPr lang="en-US"/>
              <a:t># </a:t>
            </a:r>
            <a:endParaRPr lang="en-US">
              <a:ea typeface="Calibri"/>
              <a:cs typeface="Calibri"/>
            </a:endParaRPr>
          </a:p>
          <a:p>
            <a:endParaRPr lang="en-US">
              <a:cs typeface="+mn-lt"/>
            </a:endParaRPr>
          </a:p>
          <a:p>
            <a:r>
              <a:rPr lang="en-US"/>
              <a:t>Image Credit: NASA </a:t>
            </a:r>
            <a:endParaRPr lang="en-US">
              <a:ea typeface="Calibri"/>
              <a:cs typeface="Calibri"/>
            </a:endParaRPr>
          </a:p>
          <a:p>
            <a:endParaRPr lang="en-US">
              <a:cs typeface="+mn-lt"/>
            </a:endParaRPr>
          </a:p>
        </p:txBody>
      </p:sp>
      <p:sp>
        <p:nvSpPr>
          <p:cNvPr id="4" name="Slide Number Placeholder 3">
            <a:extLst>
              <a:ext uri="{FF2B5EF4-FFF2-40B4-BE49-F238E27FC236}">
                <a16:creationId xmlns:a16="http://schemas.microsoft.com/office/drawing/2014/main" id="{040054D2-CE11-196B-D26D-4B76A04D246F}"/>
              </a:ext>
            </a:extLst>
          </p:cNvPr>
          <p:cNvSpPr>
            <a:spLocks noGrp="1"/>
          </p:cNvSpPr>
          <p:nvPr>
            <p:ph type="sldNum" sz="quarter" idx="5"/>
          </p:nvPr>
        </p:nvSpPr>
        <p:spPr/>
        <p:txBody>
          <a:bodyPr/>
          <a:lstStyle/>
          <a:p>
            <a:fld id="{EFA821F6-8DDA-45C7-9D82-A9AD90F9444C}" type="slidenum">
              <a:rPr lang="en-US" smtClean="0"/>
              <a:t>16</a:t>
            </a:fld>
            <a:endParaRPr lang="en-US"/>
          </a:p>
        </p:txBody>
      </p:sp>
    </p:spTree>
    <p:extLst>
      <p:ext uri="{BB962C8B-B14F-4D97-AF65-F5344CB8AC3E}">
        <p14:creationId xmlns:p14="http://schemas.microsoft.com/office/powerpoint/2010/main" val="2650267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panose="020F0502020204030204"/>
                <a:cs typeface="Calibri" panose="020F0502020204030204"/>
              </a:rPr>
              <a:t>Speaker Notes</a:t>
            </a:r>
          </a:p>
          <a:p>
            <a:pPr marL="171450" indent="-171450">
              <a:buFont typeface="Calibri"/>
              <a:buChar char="-"/>
            </a:pPr>
            <a:r>
              <a:rPr lang="en-US">
                <a:ea typeface="Calibri" panose="020F0502020204030204"/>
                <a:cs typeface="Calibri" panose="020F0502020204030204"/>
              </a:rPr>
              <a:t>The heat mitigation index represents the ability of an area to cool itself</a:t>
            </a:r>
          </a:p>
          <a:p>
            <a:pPr marL="171450" indent="-171450">
              <a:buFont typeface="Calibri"/>
              <a:buChar char="-"/>
            </a:pPr>
            <a:r>
              <a:rPr lang="en-US"/>
              <a:t>Here we have a map of the county, where areas of high heat mitigation are represented by dark purples while areas of low heat mitigation are represented by light yellows</a:t>
            </a:r>
            <a:endParaRPr lang="en-US">
              <a:ea typeface="Calibri"/>
              <a:cs typeface="Calibri"/>
            </a:endParaRPr>
          </a:p>
          <a:p>
            <a:pPr marL="171450" indent="-171450">
              <a:buFont typeface="Calibri"/>
              <a:buChar char="-"/>
            </a:pPr>
            <a:r>
              <a:rPr lang="en-US">
                <a:ea typeface="Calibri"/>
                <a:cs typeface="Calibri"/>
              </a:rPr>
              <a:t>Low heat mitigation indicates an inability to mitigate heat.</a:t>
            </a:r>
          </a:p>
          <a:p>
            <a:pPr marL="171450" indent="-171450">
              <a:buFont typeface="Calibri"/>
              <a:buChar char="-"/>
            </a:pPr>
            <a:r>
              <a:rPr lang="en-US"/>
              <a:t>As expected, the areas with the lowest heat mitigation are in downtown Savannah, where greenery is low and the UHI effect is most pronounced.</a:t>
            </a:r>
            <a:endParaRPr lang="en-US">
              <a:ea typeface="Calibri"/>
              <a:cs typeface="Calibri"/>
            </a:endParaRPr>
          </a:p>
          <a:p>
            <a:pPr marL="171450" indent="-171450">
              <a:buFont typeface="Calibri"/>
              <a:buChar char="-"/>
            </a:pPr>
            <a:r>
              <a:rPr lang="en-US"/>
              <a:t>Low</a:t>
            </a:r>
            <a:r>
              <a:rPr lang="en-US">
                <a:ea typeface="Calibri"/>
                <a:cs typeface="Calibri"/>
              </a:rPr>
              <a:t> heat mitigation is creeping into Garden City and Port Wentworth</a:t>
            </a:r>
          </a:p>
          <a:p>
            <a:pPr marL="171450" indent="-171450">
              <a:buFont typeface="Calibri"/>
              <a:buChar char="-"/>
            </a:pPr>
            <a:r>
              <a:rPr lang="en-US"/>
              <a:t>Downtown Savannah is also vulnerable to environmental and social </a:t>
            </a:r>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17</a:t>
            </a:fld>
            <a:endParaRPr lang="en-US"/>
          </a:p>
        </p:txBody>
      </p:sp>
    </p:spTree>
    <p:extLst>
      <p:ext uri="{BB962C8B-B14F-4D97-AF65-F5344CB8AC3E}">
        <p14:creationId xmlns:p14="http://schemas.microsoft.com/office/powerpoint/2010/main" val="821035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When gathering images to make urban heat NDVI composites, we encountered varying numbers of usable images, and not enough to have a statistically significant composite for a single year. To mitigate this, we made image composites for every two years so as to have enough sample images. Additionally, we encountered inconsistencies with data spatial and temporal resolutions that needed to be worked through. Similarly, many of the data sources we used for the </a:t>
            </a:r>
            <a:r>
              <a:rPr lang="en-US" err="1">
                <a:ea typeface="Calibri"/>
                <a:cs typeface="Calibri"/>
              </a:rPr>
              <a:t>InVEST</a:t>
            </a:r>
            <a:r>
              <a:rPr lang="en-US">
                <a:ea typeface="Calibri"/>
                <a:cs typeface="Calibri"/>
              </a:rPr>
              <a:t> model had temporal restriction such as the community resilience estimates, which were only taken between 2020 and 2022 </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During Data processing, we found that cloud masking resulted in some areas having no data. This occurred at locations where all of the pixels contributing to the composite area are contaminated with excess cloud cover. Additionally, the process we used for sampling the Landsat 8 imagery for classifying tree canopy is done using a sample of pixels and is nearly impossible to perform with 100% accuracy.   </a:t>
            </a:r>
          </a:p>
          <a:p>
            <a:pPr marL="171450" indent="-171450">
              <a:buFont typeface="Calibri"/>
              <a:buChar char="-"/>
            </a:pPr>
            <a:endParaRPr lang="en-US">
              <a:ea typeface="Calibri"/>
              <a:cs typeface="Calibri"/>
            </a:endParaRPr>
          </a:p>
          <a:p>
            <a:pPr marL="171450" indent="-171450">
              <a:buFont typeface="Calibri"/>
              <a:buChar char="-"/>
            </a:pPr>
            <a:r>
              <a:rPr lang="en-US">
                <a:ea typeface="Calibri"/>
                <a:cs typeface="Calibri"/>
              </a:rPr>
              <a:t>During our analysis, we used urban heat and NDVI image compilations that did not incorporate 30 images. This means that these compilations by definition do not have enough images to statistically validate the trends we are seeing. Additionally, by comparing urban heat and NDVI changes at the beginning and end of our study period, we exclude any variability that occurred between 2014 and 2024. Finally, the </a:t>
            </a:r>
            <a:r>
              <a:rPr lang="en-US" err="1">
                <a:ea typeface="Calibri"/>
                <a:cs typeface="Calibri"/>
              </a:rPr>
              <a:t>InVEST</a:t>
            </a:r>
            <a:r>
              <a:rPr lang="en-US">
                <a:ea typeface="Calibri"/>
                <a:cs typeface="Calibri"/>
              </a:rPr>
              <a:t> model as different sources of uncertainty stemming from the analysis step, including outputs relying on empirical weights that are themselves highly uncertain, and regional wind patterns not considered as a cooling agent. </a:t>
            </a:r>
          </a:p>
          <a:p>
            <a:pPr marL="171450" indent="-171450">
              <a:buFont typeface="Calibri"/>
              <a:buChar char="-"/>
            </a:pPr>
            <a:endParaRPr lang="en-US">
              <a:ea typeface="Calibri"/>
              <a:cs typeface="Calibri"/>
            </a:endParaRPr>
          </a:p>
          <a:p>
            <a:pPr>
              <a:buFont typeface="Arial"/>
              <a:buChar char="•"/>
            </a:pPr>
            <a:r>
              <a:rPr lang="en-US"/>
              <a:t>Data Acquisition </a:t>
            </a:r>
          </a:p>
          <a:p>
            <a:pPr>
              <a:buFont typeface="Aptos"/>
              <a:buChar char="•"/>
            </a:pPr>
            <a:r>
              <a:rPr lang="en-US"/>
              <a:t>There were varying numbers of images for different months and years </a:t>
            </a:r>
          </a:p>
          <a:p>
            <a:pPr>
              <a:buFont typeface="Aptos"/>
              <a:buChar char="•"/>
            </a:pPr>
            <a:r>
              <a:rPr lang="en-US"/>
              <a:t>Datasets have inconsistent spatial and temporal resolutions </a:t>
            </a:r>
          </a:p>
          <a:p>
            <a:pPr>
              <a:buFont typeface="Aptos"/>
              <a:buChar char="•"/>
            </a:pPr>
            <a:r>
              <a:rPr lang="en-US" err="1"/>
              <a:t>InVEST</a:t>
            </a:r>
            <a:r>
              <a:rPr lang="en-US"/>
              <a:t> (2021) </a:t>
            </a:r>
            <a:endParaRPr lang="en-US">
              <a:ea typeface="Calibri"/>
              <a:cs typeface="Calibri"/>
            </a:endParaRPr>
          </a:p>
          <a:p>
            <a:pPr>
              <a:buFont typeface="Aptos"/>
              <a:buChar char="•"/>
            </a:pPr>
            <a:r>
              <a:rPr lang="en-US"/>
              <a:t>Community Resilience Estimates (2020-2022) </a:t>
            </a:r>
            <a:endParaRPr lang="en-US">
              <a:ea typeface="Calibri"/>
              <a:cs typeface="Calibri"/>
            </a:endParaRPr>
          </a:p>
          <a:p>
            <a:pPr>
              <a:buFont typeface="Arial"/>
              <a:buChar char="•"/>
            </a:pPr>
            <a:r>
              <a:rPr lang="en-US"/>
              <a:t>Data Processing: </a:t>
            </a:r>
            <a:endParaRPr lang="en-US">
              <a:ea typeface="Calibri"/>
              <a:cs typeface="Calibri"/>
            </a:endParaRPr>
          </a:p>
          <a:p>
            <a:pPr>
              <a:buFont typeface="Aptos"/>
              <a:buChar char="•"/>
            </a:pPr>
            <a:r>
              <a:rPr lang="en-US"/>
              <a:t>Cloud-masking resulted in some areas having no data  </a:t>
            </a:r>
            <a:endParaRPr lang="en-US">
              <a:ea typeface="Calibri"/>
              <a:cs typeface="Calibri"/>
            </a:endParaRPr>
          </a:p>
          <a:p>
            <a:pPr>
              <a:buFont typeface="Aptos"/>
              <a:buChar char="•"/>
            </a:pPr>
            <a:r>
              <a:rPr lang="en-US"/>
              <a:t>Satellite imagery has inherent error </a:t>
            </a:r>
            <a:endParaRPr lang="en-US">
              <a:ea typeface="Calibri"/>
              <a:cs typeface="Calibri"/>
            </a:endParaRPr>
          </a:p>
          <a:p>
            <a:pPr>
              <a:buFont typeface="Aptos"/>
              <a:buChar char="•"/>
            </a:pPr>
            <a:r>
              <a:rPr lang="en-US"/>
              <a:t>The presence of water among vegetation in marsh areas skews NDVI results  </a:t>
            </a:r>
            <a:endParaRPr lang="en-US">
              <a:ea typeface="Calibri"/>
              <a:cs typeface="Calibri"/>
            </a:endParaRPr>
          </a:p>
          <a:p>
            <a:pPr>
              <a:buFont typeface="Arial"/>
              <a:buChar char="•"/>
            </a:pPr>
            <a:r>
              <a:rPr lang="en-US"/>
              <a:t>Data Analysis: </a:t>
            </a:r>
            <a:endParaRPr lang="en-US">
              <a:ea typeface="Calibri"/>
              <a:cs typeface="Calibri"/>
            </a:endParaRPr>
          </a:p>
          <a:p>
            <a:pPr>
              <a:buFont typeface="Aptos"/>
              <a:buChar char="•"/>
            </a:pPr>
            <a:r>
              <a:rPr lang="en-US"/>
              <a:t>Statistical significance was not achieved for canopy cover analysis (&lt; 30 images) </a:t>
            </a:r>
            <a:endParaRPr lang="en-US">
              <a:ea typeface="Calibri"/>
              <a:cs typeface="Calibri"/>
            </a:endParaRPr>
          </a:p>
          <a:p>
            <a:pPr>
              <a:buFont typeface="Aptos"/>
              <a:buChar char="•"/>
            </a:pPr>
            <a:r>
              <a:rPr lang="en-US"/>
              <a:t>In order to reach statistical significance, Images across multiple years were needed for urban heat and NDVI </a:t>
            </a:r>
            <a:endParaRPr lang="en-US">
              <a:ea typeface="Calibri"/>
              <a:cs typeface="Calibri"/>
            </a:endParaRPr>
          </a:p>
          <a:p>
            <a:pPr>
              <a:buFont typeface="Aptos"/>
              <a:buChar char="•"/>
            </a:pPr>
            <a:r>
              <a:rPr lang="en-US"/>
              <a:t>We exclude any variability that occurred between the beginning and end of the study period. </a:t>
            </a:r>
          </a:p>
          <a:p>
            <a:pPr>
              <a:buFont typeface="Aptos"/>
              <a:buChar char="•"/>
            </a:pPr>
            <a:r>
              <a:rPr lang="en-US"/>
              <a:t>The </a:t>
            </a:r>
            <a:r>
              <a:rPr lang="en-US" err="1"/>
              <a:t>InVEST</a:t>
            </a:r>
            <a:r>
              <a:rPr lang="en-US"/>
              <a:t> model uses a formula with uncertain empirical weights </a:t>
            </a:r>
            <a:endParaRPr lang="en-US">
              <a:ea typeface="Calibri"/>
              <a:cs typeface="Calibri"/>
            </a:endParaRPr>
          </a:p>
          <a:p>
            <a:pPr>
              <a:buFont typeface="Aptos"/>
              <a:buChar char="•"/>
            </a:pPr>
            <a:r>
              <a:rPr lang="en-US"/>
              <a:t>The </a:t>
            </a:r>
            <a:r>
              <a:rPr lang="en-US" err="1"/>
              <a:t>InVEST</a:t>
            </a:r>
            <a:r>
              <a:rPr lang="en-US"/>
              <a:t> model does not take into account dynamic meteorological effects (such as wind) when calculating heat mitigation index </a:t>
            </a: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18</a:t>
            </a:fld>
            <a:endParaRPr lang="en-US"/>
          </a:p>
        </p:txBody>
      </p:sp>
    </p:spTree>
    <p:extLst>
      <p:ext uri="{BB962C8B-B14F-4D97-AF65-F5344CB8AC3E}">
        <p14:creationId xmlns:p14="http://schemas.microsoft.com/office/powerpoint/2010/main" val="1973615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7BAC4-983F-B193-6169-C3E4ACEF8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9356B-B79D-6449-76A2-526CE7F1FD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21AD6-9B35-4525-03A7-17384B56B7CE}"/>
              </a:ext>
            </a:extLst>
          </p:cNvPr>
          <p:cNvSpPr>
            <a:spLocks noGrp="1"/>
          </p:cNvSpPr>
          <p:nvPr>
            <p:ph type="body" idx="1"/>
          </p:nvPr>
        </p:nvSpPr>
        <p:spPr/>
        <p:txBody>
          <a:bodyPr/>
          <a:lstStyle/>
          <a:p>
            <a:pPr marL="171450" indent="-171450">
              <a:buFont typeface="Calibri"/>
              <a:buChar char="-"/>
            </a:pPr>
            <a:endParaRPr lang="en-US"/>
          </a:p>
          <a:p>
            <a:pPr marL="171450" indent="-171450">
              <a:buFont typeface="Calibri"/>
              <a:buChar char="-"/>
            </a:pPr>
            <a:r>
              <a:rPr lang="en-US">
                <a:ea typeface="Calibri"/>
                <a:cs typeface="Calibri"/>
              </a:rPr>
              <a:t>Our team was able to use NASA earth observations to map heat-related environmental factors that contribute to the urban heat island affect in </a:t>
            </a:r>
            <a:r>
              <a:rPr lang="en-US" err="1">
                <a:ea typeface="Calibri"/>
                <a:cs typeface="Calibri"/>
              </a:rPr>
              <a:t>chatham</a:t>
            </a:r>
            <a:r>
              <a:rPr lang="en-US">
                <a:ea typeface="Calibri"/>
                <a:cs typeface="Calibri"/>
              </a:rPr>
              <a:t> county</a:t>
            </a:r>
          </a:p>
          <a:p>
            <a:pPr marL="171450" indent="-171450">
              <a:buFont typeface="Calibri"/>
              <a:buChar char="-"/>
            </a:pPr>
            <a:r>
              <a:rPr lang="en-US">
                <a:ea typeface="Calibri"/>
                <a:cs typeface="Calibri"/>
              </a:rPr>
              <a:t>Additionally, we were able to pair these environmental factors with social vulnerability data to identify areas in the community most susceptible to heat impacts</a:t>
            </a:r>
          </a:p>
          <a:p>
            <a:pPr marL="171450" indent="-171450">
              <a:buFont typeface="Calibri"/>
              <a:buChar char="-"/>
            </a:pPr>
            <a:r>
              <a:rPr lang="en-US">
                <a:ea typeface="Calibri"/>
                <a:cs typeface="Calibri"/>
              </a:rPr>
              <a:t>This information can be used by Chatham county to help move heat related policy initiatives forward and inform the public about changes in the county's ambient heat trends</a:t>
            </a:r>
          </a:p>
          <a:p>
            <a:pPr marL="171450" indent="-171450">
              <a:buFont typeface="Calibri"/>
              <a:buChar char="-"/>
            </a:pPr>
            <a:endParaRPr lang="en-US">
              <a:ea typeface="Calibri"/>
              <a:cs typeface="Calibri"/>
            </a:endParaRPr>
          </a:p>
          <a:p>
            <a:pPr marL="171450" indent="-171450">
              <a:buFont typeface="Aptos"/>
              <a:buChar char="•"/>
            </a:pPr>
            <a:r>
              <a:rPr lang="en-US"/>
              <a:t>In spite of some errors and uncertainties, our team found that it is feasible to use earth observations to map heat-related environmental factors that contribute to the UHI effect in Chatham County  </a:t>
            </a:r>
            <a:endParaRPr lang="en-US">
              <a:ea typeface="Calibri"/>
              <a:cs typeface="Calibri"/>
            </a:endParaRPr>
          </a:p>
          <a:p>
            <a:pPr marL="171450" indent="-171450">
              <a:buFont typeface="Aptos"/>
              <a:buChar char="•"/>
            </a:pPr>
            <a:r>
              <a:rPr lang="en-US"/>
              <a:t>We were able to pair environmental data and social vulnerability data to identify areas in the community that are most susceptible to heat impacts </a:t>
            </a:r>
            <a:endParaRPr lang="en-US">
              <a:ea typeface="Calibri"/>
              <a:cs typeface="Calibri"/>
            </a:endParaRPr>
          </a:p>
          <a:p>
            <a:pPr marL="171450" indent="-171450">
              <a:buFont typeface="Aptos"/>
              <a:buChar char="•"/>
            </a:pPr>
            <a:r>
              <a:rPr lang="en-US"/>
              <a:t>Our analyses can be used by the county to help push forward heat-related policies and inform Chatham county citizens about local heat trends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C9B582C5-ADA0-EC0A-D7AF-303F75ECA2F3}"/>
              </a:ext>
            </a:extLst>
          </p:cNvPr>
          <p:cNvSpPr>
            <a:spLocks noGrp="1"/>
          </p:cNvSpPr>
          <p:nvPr>
            <p:ph type="sldNum" sz="quarter" idx="5"/>
          </p:nvPr>
        </p:nvSpPr>
        <p:spPr/>
        <p:txBody>
          <a:bodyPr/>
          <a:lstStyle/>
          <a:p>
            <a:fld id="{EFA821F6-8DDA-45C7-9D82-A9AD90F9444C}" type="slidenum">
              <a:rPr lang="en-US" smtClean="0"/>
              <a:t>19</a:t>
            </a:fld>
            <a:endParaRPr lang="en-US"/>
          </a:p>
        </p:txBody>
      </p:sp>
    </p:spTree>
    <p:extLst>
      <p:ext uri="{BB962C8B-B14F-4D97-AF65-F5344CB8AC3E}">
        <p14:creationId xmlns:p14="http://schemas.microsoft.com/office/powerpoint/2010/main" val="2659033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C17BF-08BC-D954-61FB-37E2FE5F45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796AF3-EB57-A99F-A721-6EF63A7DD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330D77-4CF7-4B72-370E-566ADCFA3429}"/>
              </a:ext>
            </a:extLst>
          </p:cNvPr>
          <p:cNvSpPr>
            <a:spLocks noGrp="1"/>
          </p:cNvSpPr>
          <p:nvPr>
            <p:ph type="body" idx="1"/>
          </p:nvPr>
        </p:nvSpPr>
        <p:spPr/>
        <p:txBody>
          <a:bodyPr/>
          <a:lstStyle/>
          <a:p>
            <a:r>
              <a:rPr lang="en-US">
                <a:ea typeface="Calibri"/>
                <a:cs typeface="Calibri"/>
              </a:rPr>
              <a:t> </a:t>
            </a:r>
            <a:r>
              <a:rPr lang="en-US"/>
              <a:t>(Team introduces themselves)</a:t>
            </a:r>
            <a:endParaRPr lang="en-US">
              <a:ea typeface="Calibri"/>
              <a:cs typeface="Calibri"/>
            </a:endParaRPr>
          </a:p>
        </p:txBody>
      </p:sp>
      <p:sp>
        <p:nvSpPr>
          <p:cNvPr id="4" name="Slide Number Placeholder 3">
            <a:extLst>
              <a:ext uri="{FF2B5EF4-FFF2-40B4-BE49-F238E27FC236}">
                <a16:creationId xmlns:a16="http://schemas.microsoft.com/office/drawing/2014/main" id="{36917401-A955-9B77-97DA-A3FC984D19E5}"/>
              </a:ext>
            </a:extLst>
          </p:cNvPr>
          <p:cNvSpPr>
            <a:spLocks noGrp="1"/>
          </p:cNvSpPr>
          <p:nvPr>
            <p:ph type="sldNum" sz="quarter" idx="5"/>
          </p:nvPr>
        </p:nvSpPr>
        <p:spPr/>
        <p:txBody>
          <a:bodyPr/>
          <a:lstStyle/>
          <a:p>
            <a:fld id="{EFA821F6-8DDA-45C7-9D82-A9AD90F9444C}" type="slidenum">
              <a:rPr lang="en-US" smtClean="0"/>
              <a:t>2</a:t>
            </a:fld>
            <a:endParaRPr lang="en-US"/>
          </a:p>
        </p:txBody>
      </p:sp>
    </p:spTree>
    <p:extLst>
      <p:ext uri="{BB962C8B-B14F-4D97-AF65-F5344CB8AC3E}">
        <p14:creationId xmlns:p14="http://schemas.microsoft.com/office/powerpoint/2010/main" val="297383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D063E-46A7-7862-064E-4327A4B650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247D1-12DA-DB95-1E84-C5E590808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6FA40-323F-5F47-5080-5AEDECED3BF7}"/>
              </a:ext>
            </a:extLst>
          </p:cNvPr>
          <p:cNvSpPr>
            <a:spLocks noGrp="1"/>
          </p:cNvSpPr>
          <p:nvPr>
            <p:ph type="body" idx="1"/>
          </p:nvPr>
        </p:nvSpPr>
        <p:spPr/>
        <p:txBody>
          <a:bodyPr/>
          <a:lstStyle/>
          <a:p>
            <a:pPr>
              <a:buFont typeface="Aptos"/>
              <a:buChar char="•"/>
            </a:pPr>
            <a:r>
              <a:rPr lang="en-US"/>
              <a:t>We found that areas with low vegetation health and high urban heat expanded predominantly in the northwestern part of the county during our study period. </a:t>
            </a:r>
          </a:p>
          <a:p>
            <a:pPr>
              <a:buFont typeface="Aptos"/>
              <a:buChar char="•"/>
            </a:pPr>
            <a:r>
              <a:rPr lang="en-US"/>
              <a:t>We also found that vegetation health and urban heat are moderately negatively correlated with each other when we looked specifically within pooler and port </a:t>
            </a:r>
            <a:r>
              <a:rPr lang="en-US" err="1"/>
              <a:t>wentworth</a:t>
            </a:r>
            <a:r>
              <a:rPr lang="en-US"/>
              <a:t>. </a:t>
            </a:r>
            <a:endParaRPr lang="en-US">
              <a:ea typeface="Calibri"/>
              <a:cs typeface="Calibri"/>
            </a:endParaRPr>
          </a:p>
          <a:p>
            <a:pPr>
              <a:buFont typeface="Aptos"/>
              <a:buChar char="•"/>
            </a:pPr>
            <a:r>
              <a:rPr lang="en-US"/>
              <a:t>We also found that during our study period that canopy cover within the county decreased by 17% within the study period </a:t>
            </a:r>
            <a:endParaRPr lang="en-US">
              <a:ea typeface="Calibri"/>
              <a:cs typeface="Calibri"/>
            </a:endParaRPr>
          </a:p>
          <a:p>
            <a:pPr>
              <a:buFont typeface="Aptos"/>
              <a:buChar char="•"/>
            </a:pPr>
            <a:r>
              <a:rPr lang="en-US"/>
              <a:t>We found that heat mitigation is lowest in dense urban areas and is highest in more rural areas</a:t>
            </a: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B79AB86A-C791-3C2D-6491-3A31D8EAF32E}"/>
              </a:ext>
            </a:extLst>
          </p:cNvPr>
          <p:cNvSpPr>
            <a:spLocks noGrp="1"/>
          </p:cNvSpPr>
          <p:nvPr>
            <p:ph type="sldNum" sz="quarter" idx="5"/>
          </p:nvPr>
        </p:nvSpPr>
        <p:spPr/>
        <p:txBody>
          <a:bodyPr/>
          <a:lstStyle/>
          <a:p>
            <a:fld id="{EFA821F6-8DDA-45C7-9D82-A9AD90F9444C}" type="slidenum">
              <a:rPr lang="en-US" smtClean="0"/>
              <a:t>20</a:t>
            </a:fld>
            <a:endParaRPr lang="en-US"/>
          </a:p>
        </p:txBody>
      </p:sp>
    </p:spTree>
    <p:extLst>
      <p:ext uri="{BB962C8B-B14F-4D97-AF65-F5344CB8AC3E}">
        <p14:creationId xmlns:p14="http://schemas.microsoft.com/office/powerpoint/2010/main" val="1752972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ea typeface="Calibri"/>
                <a:cs typeface="Calibri"/>
              </a:rPr>
              <a:t>We want to thank everyone who helped make this project possible (read off names)</a:t>
            </a:r>
          </a:p>
        </p:txBody>
      </p:sp>
      <p:sp>
        <p:nvSpPr>
          <p:cNvPr id="4" name="Slide Number Placeholder 3"/>
          <p:cNvSpPr>
            <a:spLocks noGrp="1"/>
          </p:cNvSpPr>
          <p:nvPr>
            <p:ph type="sldNum" sz="quarter" idx="5"/>
          </p:nvPr>
        </p:nvSpPr>
        <p:spPr/>
        <p:txBody>
          <a:bodyPr/>
          <a:lstStyle/>
          <a:p>
            <a:fld id="{EFA821F6-8DDA-45C7-9D82-A9AD90F9444C}" type="slidenum">
              <a:rPr lang="en-US" smtClean="0"/>
              <a:t>21</a:t>
            </a:fld>
            <a:endParaRPr lang="en-US"/>
          </a:p>
        </p:txBody>
      </p:sp>
    </p:spTree>
    <p:extLst>
      <p:ext uri="{BB962C8B-B14F-4D97-AF65-F5344CB8AC3E}">
        <p14:creationId xmlns:p14="http://schemas.microsoft.com/office/powerpoint/2010/main" val="912964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social vulnerability consists of data pulled from the census community resilience estimate (CRE) for heat, which is a measure of social vulnerability as it relates to extreme heat exposure. Specifically, we mapped the "rate of individuals with three plus components of social vulnerability" and used quantiles to visualize this index. Light blue indicates low social vulnerability whereas dark blue indicates high social vulnerability. As you can see, the center of Savannah as well as some census tracts in the Northern and Southern parts of the county are most vulnerable. </a:t>
            </a:r>
          </a:p>
        </p:txBody>
      </p:sp>
      <p:sp>
        <p:nvSpPr>
          <p:cNvPr id="4" name="Slide Number Placeholder 3"/>
          <p:cNvSpPr>
            <a:spLocks noGrp="1"/>
          </p:cNvSpPr>
          <p:nvPr>
            <p:ph type="sldNum" sz="quarter" idx="5"/>
          </p:nvPr>
        </p:nvSpPr>
        <p:spPr/>
        <p:txBody>
          <a:bodyPr/>
          <a:lstStyle/>
          <a:p>
            <a:fld id="{EFA821F6-8DDA-45C7-9D82-A9AD90F9444C}" type="slidenum">
              <a:rPr lang="en-US" smtClean="0"/>
              <a:t>22</a:t>
            </a:fld>
            <a:endParaRPr lang="en-US"/>
          </a:p>
        </p:txBody>
      </p:sp>
    </p:spTree>
    <p:extLst>
      <p:ext uri="{BB962C8B-B14F-4D97-AF65-F5344CB8AC3E}">
        <p14:creationId xmlns:p14="http://schemas.microsoft.com/office/powerpoint/2010/main" val="1886988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ptos"/>
              <a:buChar char="•"/>
            </a:pPr>
            <a:r>
              <a:rPr lang="en-US"/>
              <a:t>This environmental risk index, as it pertains to urban heat, is composed of three variables: canopy cover percentage per census tract, median LST per census tract, and median NDVI per census tract. Dark red indicates high environmental risk whereas beige indicates low environmental risk.  </a:t>
            </a:r>
          </a:p>
          <a:p>
            <a:pPr marL="171450" indent="-171450">
              <a:buFont typeface="Aptos"/>
              <a:buChar char="•"/>
            </a:pPr>
            <a:r>
              <a:rPr lang="en-US"/>
              <a:t>Areas of high environmental risk are concentrated in the center of Savannah, meaning these areas are more at risk to extreme heat.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23</a:t>
            </a:fld>
            <a:endParaRPr lang="en-US"/>
          </a:p>
        </p:txBody>
      </p:sp>
    </p:spTree>
    <p:extLst>
      <p:ext uri="{BB962C8B-B14F-4D97-AF65-F5344CB8AC3E}">
        <p14:creationId xmlns:p14="http://schemas.microsoft.com/office/powerpoint/2010/main" val="13706382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46A6B-5BE0-0550-A034-072C412CC7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FEC68-AB05-FE68-7594-FEA5D8584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303143-D65D-4D11-5CFE-4B4DB18E69FF}"/>
              </a:ext>
            </a:extLst>
          </p:cNvPr>
          <p:cNvSpPr>
            <a:spLocks noGrp="1"/>
          </p:cNvSpPr>
          <p:nvPr>
            <p:ph type="body" idx="1"/>
          </p:nvPr>
        </p:nvSpPr>
        <p:spPr/>
        <p:txBody>
          <a:bodyPr/>
          <a:lstStyle/>
          <a:p>
            <a:pPr>
              <a:buFont typeface="Aptos"/>
              <a:buChar char="•"/>
            </a:pPr>
            <a:r>
              <a:rPr lang="en-US"/>
              <a:t>This map presents composite urban heat between 2022 and 2024. Median urban heat was found to be the highest in more urbanized areas such as downtown savannah, garden city, and up through both pooler and port </a:t>
            </a:r>
            <a:r>
              <a:rPr lang="en-US" err="1"/>
              <a:t>wentworth</a:t>
            </a:r>
            <a:r>
              <a:rPr lang="en-US"/>
              <a:t>.</a:t>
            </a:r>
          </a:p>
          <a:p>
            <a:pPr>
              <a:buFont typeface="Arial"/>
              <a:buChar char="•"/>
            </a:pPr>
            <a:endParaRPr lang="en-US"/>
          </a:p>
          <a:p>
            <a:pPr marL="171450" indent="-171450">
              <a:buFont typeface="Calibri"/>
              <a:buChar char="-"/>
            </a:pPr>
            <a:endParaRPr lang="en-US">
              <a:ea typeface="Calibri"/>
              <a:cs typeface="Calibri"/>
            </a:endParaRPr>
          </a:p>
        </p:txBody>
      </p:sp>
      <p:sp>
        <p:nvSpPr>
          <p:cNvPr id="4" name="Slide Number Placeholder 3">
            <a:extLst>
              <a:ext uri="{FF2B5EF4-FFF2-40B4-BE49-F238E27FC236}">
                <a16:creationId xmlns:a16="http://schemas.microsoft.com/office/drawing/2014/main" id="{ECECD248-FC95-B58A-70EB-6E19CCDD599B}"/>
              </a:ext>
            </a:extLst>
          </p:cNvPr>
          <p:cNvSpPr>
            <a:spLocks noGrp="1"/>
          </p:cNvSpPr>
          <p:nvPr>
            <p:ph type="sldNum" sz="quarter" idx="5"/>
          </p:nvPr>
        </p:nvSpPr>
        <p:spPr/>
        <p:txBody>
          <a:bodyPr/>
          <a:lstStyle/>
          <a:p>
            <a:fld id="{EFA821F6-8DDA-45C7-9D82-A9AD90F9444C}" type="slidenum">
              <a:rPr lang="en-US" smtClean="0"/>
              <a:t>24</a:t>
            </a:fld>
            <a:endParaRPr lang="en-US"/>
          </a:p>
        </p:txBody>
      </p:sp>
    </p:spTree>
    <p:extLst>
      <p:ext uri="{BB962C8B-B14F-4D97-AF65-F5344CB8AC3E}">
        <p14:creationId xmlns:p14="http://schemas.microsoft.com/office/powerpoint/2010/main" val="20456100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map shows the recent state of  vegetation health and density in the county, using data from 2022 to 2024. Bright green is indicative of healthy vegetation, orange is indicative of low vegetation health, and blue is indicative of water. The urban centers as well as suburbs in the North-West of the county show the lowest vegetation health, along with marsh areas which have NDVI values skewed by water amongst vegetation. </a:t>
            </a:r>
          </a:p>
        </p:txBody>
      </p:sp>
      <p:sp>
        <p:nvSpPr>
          <p:cNvPr id="4" name="Slide Number Placeholder 3"/>
          <p:cNvSpPr>
            <a:spLocks noGrp="1"/>
          </p:cNvSpPr>
          <p:nvPr>
            <p:ph type="sldNum" sz="quarter" idx="5"/>
          </p:nvPr>
        </p:nvSpPr>
        <p:spPr/>
        <p:txBody>
          <a:bodyPr/>
          <a:lstStyle/>
          <a:p>
            <a:fld id="{EFA821F6-8DDA-45C7-9D82-A9AD90F9444C}" type="slidenum">
              <a:rPr lang="en-US" smtClean="0"/>
              <a:t>25</a:t>
            </a:fld>
            <a:endParaRPr lang="en-US"/>
          </a:p>
        </p:txBody>
      </p:sp>
    </p:spTree>
    <p:extLst>
      <p:ext uri="{BB962C8B-B14F-4D97-AF65-F5344CB8AC3E}">
        <p14:creationId xmlns:p14="http://schemas.microsoft.com/office/powerpoint/2010/main" val="3917121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82210-B0F1-46E0-0CAD-DEAD979DC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C39DA-C414-578E-EC2E-DBC05A102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84A3F-4F67-DD97-D480-8605F8592172}"/>
              </a:ext>
            </a:extLst>
          </p:cNvPr>
          <p:cNvSpPr>
            <a:spLocks noGrp="1"/>
          </p:cNvSpPr>
          <p:nvPr>
            <p:ph type="body" idx="1"/>
          </p:nvPr>
        </p:nvSpPr>
        <p:spPr/>
        <p:txBody>
          <a:bodyPr/>
          <a:lstStyle/>
          <a:p>
            <a:r>
              <a:rPr lang="en-US"/>
              <a:t>Further data analysis of Tree canopy cover was performed by comparing percentage of canopy cover loss per census tract within the county. All tracts within Chatham have lost tree canopy over the ten-year study period, with the most severe losses in canopy being located in more northern areas where industrialization has been occurring. </a:t>
            </a: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097258B-D861-C5BF-49D6-6FF2A27CDFBE}"/>
              </a:ext>
            </a:extLst>
          </p:cNvPr>
          <p:cNvSpPr>
            <a:spLocks noGrp="1"/>
          </p:cNvSpPr>
          <p:nvPr>
            <p:ph type="sldNum" sz="quarter" idx="5"/>
          </p:nvPr>
        </p:nvSpPr>
        <p:spPr/>
        <p:txBody>
          <a:bodyPr/>
          <a:lstStyle/>
          <a:p>
            <a:fld id="{EFA821F6-8DDA-45C7-9D82-A9AD90F9444C}" type="slidenum">
              <a:rPr lang="en-US" smtClean="0"/>
              <a:t>26</a:t>
            </a:fld>
            <a:endParaRPr lang="en-US"/>
          </a:p>
        </p:txBody>
      </p:sp>
    </p:spTree>
    <p:extLst>
      <p:ext uri="{BB962C8B-B14F-4D97-AF65-F5344CB8AC3E}">
        <p14:creationId xmlns:p14="http://schemas.microsoft.com/office/powerpoint/2010/main" val="301431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Our study area is Chatham County, Georgia, Located on the northeast coast of the state and home to Savannah: Georgia's 4th largest city. The county is 632 square miles in size, with nearly a third of it being water, is home to nearly 300,000 people, and makes up 6% of the country's economy.</a:t>
            </a:r>
            <a:endParaRPr lang="en-US"/>
          </a:p>
          <a:p>
            <a:endParaRPr lang="en-US">
              <a:ea typeface="Calibri"/>
              <a:cs typeface="Calibri"/>
            </a:endParaRPr>
          </a:p>
          <a:p>
            <a:r>
              <a:rPr lang="en-US">
                <a:ea typeface="Calibri"/>
                <a:cs typeface="Calibri"/>
              </a:rPr>
              <a:t>For our study period, we focused on summers between 2014 and 2024. We looked at this time period since it constitutes a temporal gap in studies previously conducted through the county, as well as corresponds to a period of known development throughout several communities. </a:t>
            </a:r>
          </a:p>
          <a:p>
            <a:endParaRPr lang="en-US">
              <a:ea typeface="Calibri"/>
              <a:cs typeface="Calibri"/>
            </a:endParaRPr>
          </a:p>
          <a:p>
            <a:endParaRPr lang="en-US"/>
          </a:p>
          <a:p>
            <a:r>
              <a:rPr lang="en-US"/>
              <a:t>Basemap citation: Map Credits: Esri, TomTom, Garmin, FAO, NOAA, USGS</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3</a:t>
            </a:fld>
            <a:endParaRPr lang="en-US"/>
          </a:p>
        </p:txBody>
      </p:sp>
    </p:spTree>
    <p:extLst>
      <p:ext uri="{BB962C8B-B14F-4D97-AF65-F5344CB8AC3E}">
        <p14:creationId xmlns:p14="http://schemas.microsoft.com/office/powerpoint/2010/main" val="630404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Urban Heat Island (UHI) effect is a phenomenon where urban areas experience higher temperatures relative to nearby non-urban areas. The phenomenon is caused by high concentrations of impervious surfaces in the urban environment, restricted airflow between buildings, and emissions that create heat domes.</a:t>
            </a:r>
          </a:p>
          <a:p>
            <a:endParaRPr lang="en-US">
              <a:ea typeface="Calibri"/>
              <a:cs typeface="Calibri"/>
            </a:endParaRPr>
          </a:p>
          <a:p>
            <a:r>
              <a:rPr lang="en-US">
                <a:ea typeface="Calibri"/>
                <a:cs typeface="Calibri"/>
              </a:rPr>
              <a:t>Previous research has been done to look at urban heat trends in Chatham County. One study that looked at land surface temperature trends between 1991 and 2011 found that areas in the county that were developed experienced an temperature increases of up to 27 degrees F. </a:t>
            </a:r>
          </a:p>
          <a:p>
            <a:endParaRPr lang="en-US">
              <a:ea typeface="Calibri"/>
              <a:cs typeface="Calibri"/>
            </a:endParaRPr>
          </a:p>
          <a:p>
            <a:r>
              <a:rPr lang="en-US">
                <a:ea typeface="Calibri"/>
                <a:cs typeface="Calibri"/>
              </a:rPr>
              <a:t>Research has found that an effective way to reduce UHI intensity is to increase urban tree canopy cover through planting trees. Trees cool the urban environment by absorbing solar radiation, which both provides cooling shade, and local heat-absorbing humidity through natural evapotranspiration. </a:t>
            </a:r>
          </a:p>
          <a:p>
            <a:endParaRPr lang="en-US">
              <a:ea typeface="Calibri"/>
              <a:cs typeface="Calibri"/>
            </a:endParaRPr>
          </a:p>
          <a:p>
            <a:r>
              <a:rPr lang="en-US">
                <a:ea typeface="Calibri"/>
                <a:cs typeface="Calibri"/>
              </a:rPr>
              <a:t>A urban tree canopy assessment within the county found that Chatham county had lost 21,437 acres of canopy between 1999 and 2014, equivalent to 3 football fields of canopy a day, and that the county was projected to lose another 36% of it's tree canopy by 2050. The decline in tree canopy throughout the county has aligned with the increase in the county's population, which increased by around 30% (232,048 - </a:t>
            </a:r>
            <a:r>
              <a:rPr lang="en-US"/>
              <a:t>303,655) between 2000 and 2023. </a:t>
            </a:r>
            <a:endParaRPr lang="en-US">
              <a:ea typeface="Calibri"/>
              <a:cs typeface="Calibri"/>
            </a:endParaRPr>
          </a:p>
          <a:p>
            <a:endParaRPr lang="en-US">
              <a:ea typeface="Calibri"/>
              <a:cs typeface="Calibri"/>
            </a:endParaRPr>
          </a:p>
          <a:p>
            <a:pPr marL="171450" indent="-171450">
              <a:buFont typeface="Aptos"/>
              <a:buChar char="•"/>
            </a:pPr>
            <a:r>
              <a:rPr lang="en-US"/>
              <a:t>Just some background on UHI and the county </a:t>
            </a:r>
          </a:p>
          <a:p>
            <a:pPr marL="171450" indent="-171450">
              <a:buFont typeface="Aptos"/>
              <a:buChar char="•"/>
            </a:pPr>
            <a:r>
              <a:rPr lang="en-US"/>
              <a:t>The Urban Heat Island (UHI) effect is a phenomenon where urban areas experience higher temperatures relative to nearby non-urban areas.  </a:t>
            </a:r>
          </a:p>
          <a:p>
            <a:pPr marL="171450" indent="-171450">
              <a:buFont typeface="Aptos"/>
              <a:buChar char="•"/>
            </a:pPr>
            <a:r>
              <a:rPr lang="en-US"/>
              <a:t>It's caused by high concentrations of impervious surfaces, restricted airflow between buildings, and emissions that create heat domes. </a:t>
            </a:r>
          </a:p>
          <a:p>
            <a:pPr marL="171450" indent="-171450">
              <a:buFont typeface="Aptos"/>
              <a:buChar char="•"/>
            </a:pPr>
            <a:r>
              <a:rPr lang="en-US"/>
              <a:t>A previous study has shown that between 1991 and 2011, there was an increase in land surface temperature of up to 27 degrees F in Chatham County, GA. </a:t>
            </a:r>
          </a:p>
          <a:p>
            <a:pPr marL="171450" indent="-171450">
              <a:buFont typeface="Aptos"/>
              <a:buChar char="•"/>
            </a:pPr>
            <a:r>
              <a:rPr lang="en-US"/>
              <a:t>UHI can be mitigated through tree planting. </a:t>
            </a:r>
          </a:p>
          <a:p>
            <a:pPr marL="171450" indent="-171450">
              <a:buFont typeface="Aptos"/>
              <a:buChar char="•"/>
            </a:pPr>
            <a:r>
              <a:rPr lang="en-US"/>
              <a:t>Trees cool the urban environment by absorbing solar radiation, which both provides cooling shade, and local heat-absorbing humidity through natural evapotranspiration.  </a:t>
            </a:r>
          </a:p>
          <a:p>
            <a:pPr marL="171450" indent="-171450">
              <a:buFont typeface="Aptos"/>
              <a:buChar char="•"/>
            </a:pPr>
            <a:r>
              <a:rPr lang="en-US"/>
              <a:t>A urban tree canopy assessment within the county found that Chatham lost around 3 football fields of tree canopy cover per day between 1999 and 2014 </a:t>
            </a:r>
          </a:p>
          <a:p>
            <a:pPr marL="171450" indent="-171450">
              <a:buFont typeface="Aptos"/>
              <a:buChar char="•"/>
            </a:pPr>
            <a:r>
              <a:rPr lang="en-US"/>
              <a:t>A big concern for UHI </a:t>
            </a:r>
          </a:p>
          <a:p>
            <a:endParaRPr lang="en-US"/>
          </a:p>
          <a:p>
            <a:r>
              <a:rPr lang="en-US"/>
              <a:t>Extra notes </a:t>
            </a:r>
          </a:p>
          <a:p>
            <a:pPr marL="171450" indent="-171450">
              <a:buFont typeface="Aptos"/>
              <a:buChar char="•"/>
            </a:pPr>
            <a:r>
              <a:rPr lang="en-US"/>
              <a:t>Chatham lost 21,437 acres of canopy between 1999 and 2014, equivalent to 3 football fields of canopy a day, and that the county was projected to lose another 36% of it's tree canopy by 2050. The decline in tree canopy throughout the county has aligned with the increase in the county's population, which increased by around 30% (232,048 - 303,655) between 2000 and 2023.  </a:t>
            </a:r>
          </a:p>
          <a:p>
            <a:endParaRPr lang="en-US">
              <a:ea typeface="Calibri"/>
              <a:cs typeface="Calibri"/>
            </a:endParaRPr>
          </a:p>
          <a:p>
            <a:r>
              <a:rPr lang="en-US"/>
              <a:t>--------Image Information Below--------</a:t>
            </a:r>
            <a:endParaRPr lang="en-US">
              <a:ea typeface="Calibri"/>
              <a:cs typeface="Calibri"/>
            </a:endParaRPr>
          </a:p>
          <a:p>
            <a:endParaRPr lang="en-US"/>
          </a:p>
          <a:p>
            <a:r>
              <a:rPr lang="en-US"/>
              <a:t>[Right]</a:t>
            </a:r>
            <a:endParaRPr lang="en-US">
              <a:ea typeface="Calibri"/>
              <a:cs typeface="Calibri"/>
            </a:endParaRPr>
          </a:p>
          <a:p>
            <a:r>
              <a:rPr lang="en-US"/>
              <a:t>Image Credit: Chatham County</a:t>
            </a:r>
            <a:endParaRPr lang="en-US">
              <a:ea typeface="Calibri"/>
              <a:cs typeface="Calibri"/>
            </a:endParaRPr>
          </a:p>
          <a:p>
            <a:r>
              <a:rPr lang="en-US"/>
              <a:t>Image Source: Share by and used with permission by Chatham County</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4</a:t>
            </a:fld>
            <a:endParaRPr lang="en-US"/>
          </a:p>
        </p:txBody>
      </p:sp>
    </p:spTree>
    <p:extLst>
      <p:ext uri="{BB962C8B-B14F-4D97-AF65-F5344CB8AC3E}">
        <p14:creationId xmlns:p14="http://schemas.microsoft.com/office/powerpoint/2010/main" val="425785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this project, we partnered with the local government of Chatham County. Chatham County manages and works to maintain and improve the health of the communities within Chatham County. </a:t>
            </a:r>
          </a:p>
          <a:p>
            <a:endParaRPr lang="en-US"/>
          </a:p>
          <a:p>
            <a:r>
              <a:rPr lang="en-US"/>
              <a:t>The county has expressed that urban heat island effects are becoming more severe in the region and are looking for possible solutions on how best to mitigate them. </a:t>
            </a:r>
            <a:endParaRPr lang="en-US">
              <a:ea typeface="Calibri"/>
              <a:cs typeface="Calibri"/>
            </a:endParaRPr>
          </a:p>
          <a:p>
            <a:r>
              <a:rPr lang="en-US"/>
              <a:t>Speaker Notes </a:t>
            </a:r>
            <a:endParaRPr lang="en-US">
              <a:ea typeface="Calibri"/>
              <a:cs typeface="Calibri"/>
            </a:endParaRPr>
          </a:p>
          <a:p>
            <a:pPr marL="171450" indent="-171450">
              <a:buFont typeface="Aptos"/>
              <a:buChar char="•"/>
            </a:pPr>
            <a:r>
              <a:rPr lang="en-US"/>
              <a:t>We partnered with the local government of Chatham County. They work to maintain and improve the health of the communities within their jurisdiction </a:t>
            </a:r>
            <a:endParaRPr lang="en-US">
              <a:ea typeface="Calibri"/>
              <a:cs typeface="Calibri"/>
            </a:endParaRPr>
          </a:p>
          <a:p>
            <a:pPr marL="171450" indent="-171450">
              <a:buFont typeface="Aptos"/>
              <a:buChar char="•"/>
            </a:pPr>
            <a:r>
              <a:rPr lang="en-US"/>
              <a:t>The county has expressed that UHI effects are becoming more severe in the region and are looking for possible solutions on how best to mitigate them.  </a:t>
            </a:r>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--------Image Information Below--------</a:t>
            </a:r>
          </a:p>
          <a:p>
            <a:endParaRPr lang="en-US">
              <a:ea typeface="Calibri"/>
              <a:cs typeface="Calibri"/>
            </a:endParaRPr>
          </a:p>
          <a:p>
            <a:endParaRPr lang="en-US">
              <a:ea typeface="Calibri"/>
              <a:cs typeface="Calibri"/>
            </a:endParaRPr>
          </a:p>
          <a:p>
            <a:r>
              <a:rPr lang="en-US">
                <a:ea typeface="Calibri"/>
                <a:cs typeface="Calibri"/>
              </a:rPr>
              <a:t>[Right]</a:t>
            </a:r>
          </a:p>
          <a:p>
            <a:r>
              <a:rPr lang="en-US"/>
              <a:t>Image Credit: Chatham County</a:t>
            </a:r>
            <a:endParaRPr lang="en-US">
              <a:ea typeface="Calibri"/>
              <a:cs typeface="Calibri"/>
            </a:endParaRPr>
          </a:p>
          <a:p>
            <a:r>
              <a:rPr lang="en-US"/>
              <a:t>Image Source: Share by and used with permission by Chatham County</a:t>
            </a:r>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5</a:t>
            </a:fld>
            <a:endParaRPr lang="en-US"/>
          </a:p>
        </p:txBody>
      </p:sp>
    </p:spTree>
    <p:extLst>
      <p:ext uri="{BB962C8B-B14F-4D97-AF65-F5344CB8AC3E}">
        <p14:creationId xmlns:p14="http://schemas.microsoft.com/office/powerpoint/2010/main" val="5709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2E52D-AEC8-30EB-8EBA-036D63F375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322D9-9D26-E043-7FE7-4AC707906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35F3CD-2C8F-5C14-4C43-F055BCF8F4B8}"/>
              </a:ext>
            </a:extLst>
          </p:cNvPr>
          <p:cNvSpPr>
            <a:spLocks noGrp="1"/>
          </p:cNvSpPr>
          <p:nvPr>
            <p:ph type="body" idx="1"/>
          </p:nvPr>
        </p:nvSpPr>
        <p:spPr/>
        <p:txBody>
          <a:bodyPr/>
          <a:lstStyle/>
          <a:p>
            <a:r>
              <a:rPr lang="en-US">
                <a:ea typeface="Calibri"/>
                <a:cs typeface="Calibri"/>
              </a:rPr>
              <a:t>Chatham county is concerned about the impact of industrialization (urban development) and population growth on tree canopy cover and in turn increased heat impacts in the county. They are especially concerned about the impact of urban heat on vulnerable populations as it pertains to public safety as well as heat mortality / morbidity.</a:t>
            </a:r>
          </a:p>
          <a:p>
            <a:r>
              <a:rPr lang="en-US"/>
              <a:t>They expect to lose another 36% of their tree canopy by 2050. The decline in tree canopy throughout the county has aligned with the increase in the county's population, which increased by around 30% (232,048 - 303,655) between 2000 and 2023. </a:t>
            </a:r>
            <a:endParaRPr lang="en-US">
              <a:ea typeface="Calibri"/>
              <a:cs typeface="Calibri"/>
            </a:endParaRPr>
          </a:p>
          <a:p>
            <a:endParaRPr lang="en-US"/>
          </a:p>
          <a:p>
            <a:endParaRPr lang="en-US"/>
          </a:p>
          <a:p>
            <a:r>
              <a:rPr lang="en-US"/>
              <a:t>--------Image Information Below--------</a:t>
            </a:r>
            <a:endParaRPr lang="en-US">
              <a:ea typeface="Calibri"/>
              <a:cs typeface="Calibri"/>
            </a:endParaRPr>
          </a:p>
          <a:p>
            <a:endParaRPr lang="en-US"/>
          </a:p>
          <a:p>
            <a:r>
              <a:rPr lang="en-US">
                <a:ea typeface="Calibri"/>
                <a:cs typeface="Calibri"/>
              </a:rPr>
              <a:t>Icons provided by Microsoft Office.</a:t>
            </a:r>
          </a:p>
          <a:p>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0D91D03-3E81-A875-65E1-F7EBB5EC14C4}"/>
              </a:ext>
            </a:extLst>
          </p:cNvPr>
          <p:cNvSpPr>
            <a:spLocks noGrp="1"/>
          </p:cNvSpPr>
          <p:nvPr>
            <p:ph type="sldNum" sz="quarter" idx="5"/>
          </p:nvPr>
        </p:nvSpPr>
        <p:spPr/>
        <p:txBody>
          <a:bodyPr/>
          <a:lstStyle/>
          <a:p>
            <a:fld id="{EFA821F6-8DDA-45C7-9D82-A9AD90F9444C}" type="slidenum">
              <a:rPr lang="en-US" smtClean="0"/>
              <a:t>6</a:t>
            </a:fld>
            <a:endParaRPr lang="en-US"/>
          </a:p>
        </p:txBody>
      </p:sp>
    </p:spTree>
    <p:extLst>
      <p:ext uri="{BB962C8B-B14F-4D97-AF65-F5344CB8AC3E}">
        <p14:creationId xmlns:p14="http://schemas.microsoft.com/office/powerpoint/2010/main" val="1267065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our project, the objectives included: </a:t>
            </a:r>
          </a:p>
          <a:p>
            <a:endParaRPr lang="en-US"/>
          </a:p>
          <a:p>
            <a:r>
              <a:rPr lang="en-US"/>
              <a:t>1. Exploring how environmental factors such as Land Surface Temperature/urban heat, vegetation health/</a:t>
            </a:r>
            <a:r>
              <a:rPr lang="en-US" err="1"/>
              <a:t>ndvi</a:t>
            </a:r>
            <a:r>
              <a:rPr lang="en-US"/>
              <a:t>, canopy cover, albedo, and evapotranspiration change over time using earth observations.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2. Identifying areas that are most at risk for significant urban heat impacts by mapping areas where areas experience significant increases in urban heat along with decreases in vegetation health and canopy cover occur. We will also look to understand the impacts of these changes on the people of Chatham county by overlaying environmental risk with social vulnerability, as well as map areas that have limited capacity to mitigate against heat. </a:t>
            </a:r>
            <a:endParaRPr lang="en-US">
              <a:ea typeface="Calibri" panose="020F0502020204030204"/>
              <a:cs typeface="Calibri" panose="020F0502020204030204"/>
            </a:endParaRPr>
          </a:p>
          <a:p>
            <a:endParaRPr lang="en-US">
              <a:ea typeface="Calibri" panose="020F0502020204030204"/>
              <a:cs typeface="Calibri" panose="020F0502020204030204"/>
            </a:endParaRPr>
          </a:p>
          <a:p>
            <a:r>
              <a:rPr lang="en-US"/>
              <a:t>3. Creating a set of deliverables to help aid Chatham county in informing their heat mitigation strategies such as where to plant trees and set up cooling stations. </a:t>
            </a:r>
            <a:endParaRPr lang="en-US">
              <a:ea typeface="Calibri"/>
              <a:cs typeface="Calibri"/>
            </a:endParaRPr>
          </a:p>
          <a:p>
            <a:endParaRPr lang="en-US"/>
          </a:p>
          <a:p>
            <a:r>
              <a:rPr lang="en-US"/>
              <a:t>Investigate changes in </a:t>
            </a:r>
            <a:r>
              <a:rPr lang="en-US" b="1"/>
              <a:t>Land Surface Temperature (LST)</a:t>
            </a:r>
            <a:r>
              <a:rPr lang="en-US"/>
              <a:t>  over time</a:t>
            </a:r>
            <a:endParaRPr lang="en-US">
              <a:ea typeface="Calibri"/>
              <a:cs typeface="Calibri"/>
            </a:endParaRPr>
          </a:p>
          <a:p>
            <a:r>
              <a:rPr lang="en-US"/>
              <a:t>Examine NAIP and Landsat imagery to assess </a:t>
            </a:r>
            <a:r>
              <a:rPr lang="en-US" b="1"/>
              <a:t>canopy cover</a:t>
            </a:r>
            <a:r>
              <a:rPr lang="en-US"/>
              <a:t> and </a:t>
            </a:r>
            <a:r>
              <a:rPr lang="en-US" b="1"/>
              <a:t>vegetation health</a:t>
            </a:r>
            <a:endParaRPr lang="en-US"/>
          </a:p>
          <a:p>
            <a:r>
              <a:rPr lang="en-US"/>
              <a:t>Analyze Community Resilience Estimate (CRE) data for areas of </a:t>
            </a:r>
            <a:r>
              <a:rPr lang="en-US" b="1"/>
              <a:t>high heat risk</a:t>
            </a:r>
            <a:endParaRPr lang="en-US">
              <a:ea typeface="Calibri" panose="020F0502020204030204"/>
              <a:cs typeface="Calibri" panose="020F0502020204030204"/>
            </a:endParaRPr>
          </a:p>
          <a:p>
            <a:endParaRPr lang="en-US" b="1"/>
          </a:p>
          <a:p>
            <a:r>
              <a:rPr lang="en-US"/>
              <a:t>----------Image Information Below----------</a:t>
            </a:r>
            <a:endParaRPr lang="en-US">
              <a:ea typeface="Calibri"/>
              <a:cs typeface="Calibri"/>
            </a:endParaRPr>
          </a:p>
          <a:p>
            <a:endParaRPr lang="en-US">
              <a:ea typeface="Calibri"/>
              <a:cs typeface="Calibri"/>
            </a:endParaRPr>
          </a:p>
          <a:p>
            <a:r>
              <a:rPr lang="en-US"/>
              <a:t>[Left] </a:t>
            </a:r>
            <a:endParaRPr lang="en-US">
              <a:ea typeface="Calibri"/>
              <a:cs typeface="Calibri"/>
            </a:endParaRPr>
          </a:p>
          <a:p>
            <a:r>
              <a:rPr lang="en-US"/>
              <a:t>Image Credit: Google Earth </a:t>
            </a:r>
            <a:endParaRPr lang="en-US">
              <a:ea typeface="Calibri"/>
              <a:cs typeface="Calibri"/>
            </a:endParaRPr>
          </a:p>
          <a:p>
            <a:r>
              <a:rPr lang="en-US"/>
              <a:t>Image Source: </a:t>
            </a:r>
            <a:r>
              <a:rPr lang="en-US">
                <a:hlinkClick r:id="rId3"/>
              </a:rPr>
              <a:t>https://earth.google.com</a:t>
            </a:r>
            <a:r>
              <a:rPr lang="en-US"/>
              <a:t> </a:t>
            </a:r>
            <a:endParaRPr lang="en-US">
              <a:ea typeface="Calibri"/>
              <a:cs typeface="Calibri"/>
            </a:endParaRPr>
          </a:p>
          <a:p>
            <a:r>
              <a:rPr lang="en-US"/>
              <a:t>Map Data: ©2023 Google &amp; Airbus</a:t>
            </a:r>
            <a:endParaRPr lang="en-US">
              <a:ea typeface="Calibri"/>
              <a:cs typeface="Calibri"/>
            </a:endParaRPr>
          </a:p>
          <a:p>
            <a:endParaRPr lang="en-US">
              <a:ea typeface="Calibri"/>
              <a:cs typeface="Calibri"/>
            </a:endParaRPr>
          </a:p>
          <a:p>
            <a:endParaRPr lang="en-US"/>
          </a:p>
          <a:p>
            <a:r>
              <a:rPr lang="en-US"/>
              <a:t>[Middle]</a:t>
            </a:r>
            <a:endParaRPr lang="en-US">
              <a:ea typeface="Calibri"/>
              <a:cs typeface="Calibri"/>
            </a:endParaRPr>
          </a:p>
          <a:p>
            <a:r>
              <a:rPr lang="en-US"/>
              <a:t>Image Credit: Chatham County</a:t>
            </a:r>
            <a:endParaRPr lang="en-US">
              <a:ea typeface="Calibri"/>
              <a:cs typeface="Calibri"/>
            </a:endParaRPr>
          </a:p>
          <a:p>
            <a:r>
              <a:rPr lang="en-US"/>
              <a:t>Image Source: Share by and used with permission by Chatham County</a:t>
            </a:r>
            <a:endParaRPr lang="en-US">
              <a:ea typeface="Calibri"/>
              <a:cs typeface="Calibri"/>
            </a:endParaRPr>
          </a:p>
          <a:p>
            <a:endParaRPr lang="en-US"/>
          </a:p>
          <a:p>
            <a:r>
              <a:rPr lang="en-US"/>
              <a:t>[Right]</a:t>
            </a:r>
            <a:endParaRPr lang="en-US">
              <a:ea typeface="Calibri"/>
              <a:cs typeface="Calibri"/>
            </a:endParaRPr>
          </a:p>
          <a:p>
            <a:r>
              <a:rPr lang="en-US"/>
              <a:t>Image Credit: Chatham County</a:t>
            </a:r>
            <a:endParaRPr lang="en-US">
              <a:ea typeface="Calibri"/>
              <a:cs typeface="Calibri"/>
            </a:endParaRPr>
          </a:p>
          <a:p>
            <a:r>
              <a:rPr lang="en-US"/>
              <a:t>Image Source: Share by and used with permission by Chatham County</a:t>
            </a:r>
            <a:endParaRPr lang="en-US">
              <a:ea typeface="Calibri" panose="020F0502020204030204"/>
              <a:cs typeface="Calibri" panose="020F0502020204030204"/>
            </a:endParaRPr>
          </a:p>
          <a:p>
            <a:r>
              <a:rPr lang="en-US"/>
              <a:t>Provide </a:t>
            </a:r>
            <a:r>
              <a:rPr lang="en-US" b="1"/>
              <a:t>urban heat</a:t>
            </a:r>
            <a:r>
              <a:rPr lang="en-US"/>
              <a:t> and</a:t>
            </a:r>
            <a:r>
              <a:rPr lang="en-US" b="1"/>
              <a:t> heat</a:t>
            </a:r>
            <a:r>
              <a:rPr lang="en-US"/>
              <a:t> </a:t>
            </a:r>
            <a:r>
              <a:rPr lang="en-US" b="1"/>
              <a:t>vulnerability</a:t>
            </a:r>
            <a:r>
              <a:rPr lang="en-US"/>
              <a:t> maps to partners</a:t>
            </a:r>
            <a:endParaRPr lang="en-US">
              <a:ea typeface="Calibri"/>
              <a:cs typeface="Calibri"/>
            </a:endParaRPr>
          </a:p>
          <a:p>
            <a:r>
              <a:rPr lang="en-US"/>
              <a:t>Present case study to display effects of urban heat on at-risk communities</a:t>
            </a:r>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7</a:t>
            </a:fld>
            <a:endParaRPr lang="en-US"/>
          </a:p>
        </p:txBody>
      </p:sp>
    </p:spTree>
    <p:extLst>
      <p:ext uri="{BB962C8B-B14F-4D97-AF65-F5344CB8AC3E}">
        <p14:creationId xmlns:p14="http://schemas.microsoft.com/office/powerpoint/2010/main" val="376444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Earth observations collected by Landsat 8 Operational Land Imager, Landsat 9 OLI-2, Landsat 8 Thermal Infrared Sensor, Landsat 9 TIRS-2, and ISS ECOSTRESS. The Landsat 8-9 datasets provided 30-m resolution optical imagery and 100-m resolution infrared data. ISS ECOSTRESS provided 70-m evapotranspiration and nighttime urban heat data.</a:t>
            </a:r>
          </a:p>
          <a:p>
            <a:endParaRPr lang="en-US"/>
          </a:p>
          <a:p>
            <a:r>
              <a:rPr lang="en-US"/>
              <a:t>----------Image Information Below----------</a:t>
            </a:r>
            <a:endParaRPr lang="en-US">
              <a:ea typeface="Calibri" panose="020F0502020204030204"/>
              <a:cs typeface="Calibri" panose="020F0502020204030204"/>
            </a:endParaRPr>
          </a:p>
          <a:p>
            <a:r>
              <a:rPr lang="en-US"/>
              <a:t>[Landsat 8]</a:t>
            </a:r>
            <a:endParaRPr lang="en-US">
              <a:ea typeface="Calibri" panose="020F0502020204030204"/>
              <a:cs typeface="Calibri" panose="020F0502020204030204"/>
            </a:endParaRPr>
          </a:p>
          <a:p>
            <a:r>
              <a:rPr lang="en-US"/>
              <a:t>Image Credit: NASA</a:t>
            </a:r>
            <a:endParaRPr lang="en-US">
              <a:ea typeface="Calibri"/>
              <a:cs typeface="Calibri"/>
            </a:endParaRPr>
          </a:p>
          <a:p>
            <a:r>
              <a:rPr lang="en-US"/>
              <a:t>Image Source: </a:t>
            </a:r>
            <a:r>
              <a:rPr lang="en-US">
                <a:hlinkClick r:id="rId3"/>
              </a:rPr>
              <a:t>https://science.nasa.gov/multimedia/spacecraft-icons/%e2%80%8b</a:t>
            </a:r>
            <a:endParaRPr lang="en-US"/>
          </a:p>
          <a:p>
            <a:r>
              <a:rPr lang="en-US"/>
              <a:t>[Landsat 9]</a:t>
            </a:r>
            <a:endParaRPr lang="en-US">
              <a:ea typeface="Calibri"/>
              <a:cs typeface="Calibri"/>
            </a:endParaRPr>
          </a:p>
          <a:p>
            <a:r>
              <a:rPr lang="en-US"/>
              <a:t>Image Credit: NASA</a:t>
            </a:r>
            <a:endParaRPr lang="en-US">
              <a:ea typeface="Calibri"/>
              <a:cs typeface="Calibri"/>
            </a:endParaRPr>
          </a:p>
          <a:p>
            <a:r>
              <a:rPr lang="en-US"/>
              <a:t>Image Source: </a:t>
            </a:r>
            <a:r>
              <a:rPr lang="en-US">
                <a:hlinkClick r:id="rId3"/>
              </a:rPr>
              <a:t>https://science.nasa.gov/multimedia/spacecraft-icons/%e2%80%8b</a:t>
            </a:r>
            <a:endParaRPr lang="en-US"/>
          </a:p>
          <a:p>
            <a:r>
              <a:rPr lang="en-US"/>
              <a:t>[ISS] </a:t>
            </a:r>
            <a:endParaRPr lang="en-US">
              <a:ea typeface="Calibri"/>
              <a:cs typeface="Calibri"/>
            </a:endParaRPr>
          </a:p>
          <a:p>
            <a:r>
              <a:rPr lang="en-US"/>
              <a:t>Image Credit: NASA</a:t>
            </a:r>
            <a:endParaRPr lang="en-US">
              <a:ea typeface="Calibri"/>
              <a:cs typeface="Calibri"/>
            </a:endParaRPr>
          </a:p>
          <a:p>
            <a:r>
              <a:rPr lang="en-US"/>
              <a:t>Image Source: </a:t>
            </a:r>
            <a:r>
              <a:rPr lang="en-US">
                <a:hlinkClick r:id="rId4"/>
              </a:rPr>
              <a:t>https://science.nasa.gov/wp-content/uploads/2023/05/iss.png</a:t>
            </a:r>
            <a:endParaRPr lang="en-US">
              <a:ea typeface="Calibri"/>
              <a:cs typeface="Calibri"/>
              <a:hlinkClick r:id="rId4"/>
            </a:endParaRPr>
          </a:p>
          <a:p>
            <a:r>
              <a:rPr lang="en-US"/>
              <a:t>[Earth Image]</a:t>
            </a:r>
            <a:endParaRPr lang="en-US">
              <a:ea typeface="Calibri"/>
              <a:cs typeface="Calibri"/>
            </a:endParaRPr>
          </a:p>
          <a:p>
            <a:r>
              <a:rPr lang="en-US"/>
              <a:t>Image Credit: NASA</a:t>
            </a:r>
            <a:endParaRPr lang="en-US">
              <a:ea typeface="Calibri"/>
              <a:cs typeface="Calibri"/>
            </a:endParaRPr>
          </a:p>
          <a:p>
            <a:r>
              <a:rPr lang="en-US"/>
              <a:t>Image Source: </a:t>
            </a:r>
            <a:r>
              <a:rPr lang="en-US">
                <a:hlinkClick r:id="rId5"/>
              </a:rPr>
              <a:t>https://images.nasa.gov/details/PIA18033</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EFA821F6-8DDA-45C7-9D82-A9AD90F9444C}" type="slidenum">
              <a:rPr lang="en-US" smtClean="0"/>
              <a:t>8</a:t>
            </a:fld>
            <a:endParaRPr lang="en-US"/>
          </a:p>
        </p:txBody>
      </p:sp>
    </p:spTree>
    <p:extLst>
      <p:ext uri="{BB962C8B-B14F-4D97-AF65-F5344CB8AC3E}">
        <p14:creationId xmlns:p14="http://schemas.microsoft.com/office/powerpoint/2010/main" val="3639413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1691E-5491-1D9B-18B3-CC30275F4A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D4AAC6-558D-B33B-7381-76F60A34D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5778A-B403-C71F-6CE5-A8F5E8E3BBAB}"/>
              </a:ext>
            </a:extLst>
          </p:cNvPr>
          <p:cNvSpPr>
            <a:spLocks noGrp="1"/>
          </p:cNvSpPr>
          <p:nvPr>
            <p:ph type="body" idx="1"/>
          </p:nvPr>
        </p:nvSpPr>
        <p:spPr/>
        <p:txBody>
          <a:bodyPr/>
          <a:lstStyle/>
          <a:p>
            <a:pPr marL="171450" indent="-171450">
              <a:buFont typeface="Calibri"/>
              <a:buChar char="-"/>
            </a:pPr>
            <a:r>
              <a:rPr lang="en-US">
                <a:ea typeface="Calibri"/>
                <a:cs typeface="Calibri"/>
              </a:rPr>
              <a:t>To understand urban heat trends in Chatham County, our team gathered Landsat 8 and 9 TIRS-2 to investigate urban heat using land surface temperature (LST) and vegetation healthy using normalized difference vegetation index (NDVI). This was done using a python script that accessed the Planetary Computer Landsat Collection 2 Level-2 </a:t>
            </a:r>
            <a:r>
              <a:rPr lang="en-US" err="1">
                <a:ea typeface="Calibri"/>
                <a:cs typeface="Calibri"/>
              </a:rPr>
              <a:t>PySTAC</a:t>
            </a:r>
            <a:r>
              <a:rPr lang="en-US">
                <a:ea typeface="Calibri"/>
                <a:cs typeface="Calibri"/>
              </a:rPr>
              <a:t> catalog. </a:t>
            </a:r>
          </a:p>
          <a:p>
            <a:pPr marL="171450" indent="-171450">
              <a:buFont typeface="Calibri"/>
              <a:buChar char="-"/>
            </a:pPr>
            <a:r>
              <a:rPr lang="en-US">
                <a:ea typeface="Calibri"/>
                <a:cs typeface="Calibri"/>
              </a:rPr>
              <a:t>To filter the </a:t>
            </a:r>
            <a:r>
              <a:rPr lang="en-US" err="1">
                <a:ea typeface="Calibri"/>
                <a:cs typeface="Calibri"/>
              </a:rPr>
              <a:t>PySTAC</a:t>
            </a:r>
            <a:r>
              <a:rPr lang="en-US">
                <a:ea typeface="Calibri"/>
                <a:cs typeface="Calibri"/>
              </a:rPr>
              <a:t> images, we removed images that had over 5% null values and had greater than 30% cloud cover, as well as applied a cloud masking filter. With our images filtered, we extracted the TIRS_B10 band to perform the urban heat calculation along with the red and near-infrared bands to perform the NDVI calculation. We compiled the resulting urban heat layers to create a median composite images and NDVI layers to create the 90% value composite images for each year. We then exported these as </a:t>
            </a:r>
            <a:r>
              <a:rPr lang="en-US" err="1">
                <a:ea typeface="Calibri"/>
                <a:cs typeface="Calibri"/>
              </a:rPr>
              <a:t>geotiffs</a:t>
            </a:r>
            <a:r>
              <a:rPr lang="en-US">
                <a:ea typeface="Calibri"/>
                <a:cs typeface="Calibri"/>
              </a:rPr>
              <a:t> for visualizing in ArcGIS Pro.</a:t>
            </a:r>
          </a:p>
          <a:p>
            <a:pPr marL="171450" indent="-171450">
              <a:buFont typeface="Calibri"/>
              <a:buChar char="-"/>
            </a:pPr>
            <a:r>
              <a:rPr lang="en-US">
                <a:ea typeface="Calibri"/>
                <a:cs typeface="Calibri"/>
              </a:rPr>
              <a:t>For Analyses, we used ArcGIS Pro to visualize how urban heat and NDVI has changed from 2014 to 2024. Additionally, we used a Python script to perform Pearson and Spearman correlations between NDVI and urban heat, specifically in Pooler and Port Wentworth. </a:t>
            </a:r>
          </a:p>
          <a:p>
            <a:pPr marL="171450" indent="-171450">
              <a:buFont typeface="Calibri"/>
              <a:buChar char="-"/>
            </a:pPr>
            <a:endParaRPr lang="en-US">
              <a:ea typeface="Calibri"/>
              <a:cs typeface="Calibri"/>
            </a:endParaRPr>
          </a:p>
          <a:p>
            <a:pPr marL="171450" indent="-171450">
              <a:buFont typeface="Calibri"/>
              <a:buChar char="-"/>
            </a:pPr>
            <a:r>
              <a:rPr lang="en-US"/>
              <a:t>Tree canopy cover represents a major variable relative to urban areas and heat (McDonald et al, 2021). We sourced Landsat 8 OLI imagery data from the United States Geological Survey via the </a:t>
            </a:r>
            <a:r>
              <a:rPr lang="en-US" err="1"/>
              <a:t>EarthExplorer</a:t>
            </a:r>
            <a:r>
              <a:rPr lang="en-US"/>
              <a:t> portal. We also sourced NAIP imagery from the United States Department of Agriculture, through the USDA NAIP data portal. We additionally acquired NLCD Land Cover data to use for the classification of the tree canopy in Chatham County. Supervised classification was done using Landsat 8 OLI imagery and NLCD land cover data. The tree canopy cover layer was isolated for each year being examined (2015, 2017, 2019, 2021, 2023). These Tree canopy cover layers were then combined to create a time difference map to show the change in canopy cover percentage between 2015 and 2023 within Chatham County. </a:t>
            </a:r>
            <a:endParaRPr lang="en-US">
              <a:ea typeface="Calibri"/>
              <a:cs typeface="Calibri"/>
            </a:endParaRPr>
          </a:p>
          <a:p>
            <a:pPr marL="171450" indent="-171450">
              <a:buFont typeface="Calibri"/>
              <a:buChar char="-"/>
            </a:pPr>
            <a:endParaRPr lang="en-US">
              <a:ea typeface="Calibri"/>
              <a:cs typeface="Calibri"/>
            </a:endParaRPr>
          </a:p>
          <a:p>
            <a:pPr>
              <a:buFont typeface="Aptos"/>
              <a:buChar char="•"/>
            </a:pPr>
            <a:r>
              <a:rPr lang="en-US"/>
              <a:t>The census community resilience estimate (CRE) for heat is a measure of social vulnerability as it relates to extreme heat exposure. We obtained this data from the US census bureau, and used the variable "rate of individuals with three plus components of social vulnerability" for our analysis. After filtering our data to Chatham County, we incorporated NDVI, urban heat, and canopy cover (to be completed) data. We scored each variable from 1-3 using quantiles for an overall EVI score of 3-9 and SVI of 1-3. We used a multiplied blending mode to overlay the ERI and SVI and display the HVI bivariate plot. </a:t>
            </a:r>
            <a:br>
              <a:rPr lang="en-US">
                <a:cs typeface="+mn-lt"/>
              </a:rPr>
            </a:br>
            <a:br>
              <a:rPr lang="en-US">
                <a:cs typeface="+mn-lt"/>
              </a:rPr>
            </a:br>
            <a:r>
              <a:rPr lang="en-US"/>
              <a:t>We used Land Cover imagery from the National Land Cover Database along with Landsat 8 and 9  satellites in order to map canopy cover. We additionally used Landsat 8 and 9 in order to map vegetation health and urban heat. These three factors make up our environmental risk index and our first end product resulting from these analyses were change over time maps.  </a:t>
            </a:r>
            <a:endParaRPr lang="en-US">
              <a:ea typeface="Calibri"/>
              <a:cs typeface="Calibri"/>
            </a:endParaRPr>
          </a:p>
          <a:p>
            <a:pPr>
              <a:buFont typeface="Aptos"/>
              <a:buChar char="•"/>
            </a:pPr>
            <a:r>
              <a:rPr lang="en-US"/>
              <a:t>We additionally used the census community resilience estimate (CRE) for heat, which is a measure of social vulnerability as it relates to extreme heat exposure. We obtained this data from the US census bureau, and used the variable "rate of individuals with three plus components of social vulnerability" for our analysis. After filtering our data to Chatham County, we incorporated NDVI, urban heat, and canopy cover data. We scored each variable from 1-3 and displayed the findings in a HVI bivariate plot.</a:t>
            </a:r>
            <a:endParaRPr lang="en-US">
              <a:ea typeface="Calibri"/>
              <a:cs typeface="Calibri"/>
            </a:endParaRPr>
          </a:p>
          <a:p>
            <a:pPr marL="171450" indent="-171450">
              <a:buFont typeface="Calibri"/>
              <a:buChar char="-"/>
            </a:pPr>
            <a:endParaRPr lang="en-US">
              <a:cs typeface="+mn-lt"/>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endParaRPr lang="en-US">
              <a:ea typeface="Calibri"/>
              <a:cs typeface="Calibri"/>
            </a:endParaRPr>
          </a:p>
        </p:txBody>
      </p:sp>
      <p:sp>
        <p:nvSpPr>
          <p:cNvPr id="4" name="Slide Number Placeholder 3">
            <a:extLst>
              <a:ext uri="{FF2B5EF4-FFF2-40B4-BE49-F238E27FC236}">
                <a16:creationId xmlns:a16="http://schemas.microsoft.com/office/drawing/2014/main" id="{9C1FB5CC-5CDD-1D3C-8F74-F2CB3E7AA988}"/>
              </a:ext>
            </a:extLst>
          </p:cNvPr>
          <p:cNvSpPr>
            <a:spLocks noGrp="1"/>
          </p:cNvSpPr>
          <p:nvPr>
            <p:ph type="sldNum" sz="quarter" idx="5"/>
          </p:nvPr>
        </p:nvSpPr>
        <p:spPr/>
        <p:txBody>
          <a:bodyPr/>
          <a:lstStyle/>
          <a:p>
            <a:fld id="{EFA821F6-8DDA-45C7-9D82-A9AD90F9444C}" type="slidenum">
              <a:rPr lang="en-US" smtClean="0"/>
              <a:t>9</a:t>
            </a:fld>
            <a:endParaRPr lang="en-US"/>
          </a:p>
        </p:txBody>
      </p:sp>
    </p:spTree>
    <p:extLst>
      <p:ext uri="{BB962C8B-B14F-4D97-AF65-F5344CB8AC3E}">
        <p14:creationId xmlns:p14="http://schemas.microsoft.com/office/powerpoint/2010/main" val="36853159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592EBBBE-6713-6C35-2116-3F00CE455ED6}"/>
              </a:ext>
            </a:extLst>
          </p:cNvPr>
          <p:cNvSpPr/>
          <p:nvPr userDrawn="1"/>
        </p:nvSpPr>
        <p:spPr>
          <a:xfrm rot="10800000">
            <a:off x="-43079" y="1060932"/>
            <a:ext cx="4395633" cy="5797068"/>
          </a:xfrm>
          <a:custGeom>
            <a:avLst/>
            <a:gdLst>
              <a:gd name="connsiteX0" fmla="*/ 4328063 w 4328063"/>
              <a:gd name="connsiteY0" fmla="*/ 5797068 h 5797068"/>
              <a:gd name="connsiteX1" fmla="*/ 0 w 4328063"/>
              <a:gd name="connsiteY1" fmla="*/ 5797068 h 5797068"/>
              <a:gd name="connsiteX2" fmla="*/ 0 w 4328063"/>
              <a:gd name="connsiteY2" fmla="*/ 4049818 h 5797068"/>
              <a:gd name="connsiteX3" fmla="*/ 398 w 4328063"/>
              <a:gd name="connsiteY3" fmla="*/ 4049818 h 5797068"/>
              <a:gd name="connsiteX4" fmla="*/ 4972 w 4328063"/>
              <a:gd name="connsiteY4" fmla="*/ 3855488 h 5797068"/>
              <a:gd name="connsiteX5" fmla="*/ 1360328 w 4328063"/>
              <a:gd name="connsiteY5" fmla="*/ 1099980 h 5797068"/>
              <a:gd name="connsiteX6" fmla="*/ 4320762 w 4328063"/>
              <a:gd name="connsiteY6" fmla="*/ 0 h 5797068"/>
              <a:gd name="connsiteX7" fmla="*/ 4320761 w 4328063"/>
              <a:gd name="connsiteY7" fmla="*/ 4049818 h 5797068"/>
              <a:gd name="connsiteX8" fmla="*/ 4328063 w 4328063"/>
              <a:gd name="connsiteY8" fmla="*/ 4049818 h 5797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063" h="5797068">
                <a:moveTo>
                  <a:pt x="4328063" y="5797068"/>
                </a:moveTo>
                <a:lnTo>
                  <a:pt x="0" y="5797068"/>
                </a:lnTo>
                <a:lnTo>
                  <a:pt x="0" y="4049818"/>
                </a:lnTo>
                <a:lnTo>
                  <a:pt x="398" y="4049818"/>
                </a:lnTo>
                <a:lnTo>
                  <a:pt x="4972" y="3855488"/>
                </a:lnTo>
                <a:cubicBezTo>
                  <a:pt x="58512" y="2809848"/>
                  <a:pt x="542584" y="1820963"/>
                  <a:pt x="1360328" y="1099980"/>
                </a:cubicBezTo>
                <a:cubicBezTo>
                  <a:pt x="2161728" y="393407"/>
                  <a:pt x="3220524" y="0"/>
                  <a:pt x="4320762" y="0"/>
                </a:cubicBezTo>
                <a:cubicBezTo>
                  <a:pt x="4320762" y="1349939"/>
                  <a:pt x="4320761" y="2699879"/>
                  <a:pt x="4320761" y="4049818"/>
                </a:cubicBezTo>
                <a:lnTo>
                  <a:pt x="4328063" y="4049818"/>
                </a:lnTo>
                <a:close/>
              </a:path>
            </a:pathLst>
          </a:custGeom>
          <a:blipFill dpi="0" rotWithShape="1">
            <a:blip r:embed="rId2">
              <a:extLst>
                <a:ext uri="{28A0092B-C50C-407E-A947-70E740481C1C}">
                  <a14:useLocalDpi xmlns:a14="http://schemas.microsoft.com/office/drawing/2010/main"/>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18" name="Rectangle 17">
            <a:extLst>
              <a:ext uri="{FF2B5EF4-FFF2-40B4-BE49-F238E27FC236}">
                <a16:creationId xmlns:a16="http://schemas.microsoft.com/office/drawing/2014/main" id="{F8445229-7427-6CF9-95A6-9A1C3BF3F04F}"/>
              </a:ext>
            </a:extLst>
          </p:cNvPr>
          <p:cNvSpPr/>
          <p:nvPr userDrawn="1"/>
        </p:nvSpPr>
        <p:spPr>
          <a:xfrm>
            <a:off x="0" y="0"/>
            <a:ext cx="12192000" cy="1219450"/>
          </a:xfrm>
          <a:prstGeom prst="rect">
            <a:avLst/>
          </a:prstGeom>
          <a:solidFill>
            <a:srgbClr val="8A5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3356AD9-E86B-C9A6-B776-6E03E7008D5A}"/>
              </a:ext>
            </a:extLst>
          </p:cNvPr>
          <p:cNvSpPr>
            <a:spLocks noGrp="1"/>
          </p:cNvSpPr>
          <p:nvPr>
            <p:ph type="title" hasCustomPrompt="1"/>
          </p:nvPr>
        </p:nvSpPr>
        <p:spPr>
          <a:xfrm>
            <a:off x="6095999" y="1346841"/>
            <a:ext cx="5676901" cy="1991533"/>
          </a:xfrm>
        </p:spPr>
        <p:txBody>
          <a:bodyPr anchor="b" anchorCtr="0">
            <a:noAutofit/>
          </a:bodyPr>
          <a:lstStyle>
            <a:lvl1pPr>
              <a:defRPr sz="3600" b="1">
                <a:solidFill>
                  <a:srgbClr val="8A5A9A"/>
                </a:solidFill>
                <a:effectLst/>
              </a:defRPr>
            </a:lvl1pPr>
          </a:lstStyle>
          <a:p>
            <a:r>
              <a:rPr lang="en-US"/>
              <a:t>Project Location</a:t>
            </a:r>
            <a:br>
              <a:rPr lang="en-US"/>
            </a:br>
            <a:r>
              <a:rPr lang="en-US"/>
              <a:t>Health &amp; Air Quality</a:t>
            </a:r>
          </a:p>
        </p:txBody>
      </p:sp>
      <p:sp>
        <p:nvSpPr>
          <p:cNvPr id="7" name="Text Placeholder 24">
            <a:extLst>
              <a:ext uri="{FF2B5EF4-FFF2-40B4-BE49-F238E27FC236}">
                <a16:creationId xmlns:a16="http://schemas.microsoft.com/office/drawing/2014/main" id="{EBA463B8-63E1-7098-6A6A-2431107825D7}"/>
              </a:ext>
            </a:extLst>
          </p:cNvPr>
          <p:cNvSpPr>
            <a:spLocks noGrp="1"/>
          </p:cNvSpPr>
          <p:nvPr>
            <p:ph type="body" sz="quarter" idx="17" hasCustomPrompt="1"/>
          </p:nvPr>
        </p:nvSpPr>
        <p:spPr>
          <a:xfrm>
            <a:off x="5144559" y="4549504"/>
            <a:ext cx="2595384" cy="383599"/>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8" name="Text Placeholder 24">
            <a:extLst>
              <a:ext uri="{FF2B5EF4-FFF2-40B4-BE49-F238E27FC236}">
                <a16:creationId xmlns:a16="http://schemas.microsoft.com/office/drawing/2014/main" id="{5677BBD1-1431-BF34-76B4-744AAD80EAC9}"/>
              </a:ext>
            </a:extLst>
          </p:cNvPr>
          <p:cNvSpPr>
            <a:spLocks noGrp="1"/>
          </p:cNvSpPr>
          <p:nvPr>
            <p:ph type="body" sz="quarter" idx="18" hasCustomPrompt="1"/>
          </p:nvPr>
        </p:nvSpPr>
        <p:spPr>
          <a:xfrm>
            <a:off x="5144559" y="4950031"/>
            <a:ext cx="2595384" cy="383598"/>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9" name="Text Placeholder 24">
            <a:extLst>
              <a:ext uri="{FF2B5EF4-FFF2-40B4-BE49-F238E27FC236}">
                <a16:creationId xmlns:a16="http://schemas.microsoft.com/office/drawing/2014/main" id="{C415301B-4223-1F66-3EAE-FB5CB827F261}"/>
              </a:ext>
            </a:extLst>
          </p:cNvPr>
          <p:cNvSpPr>
            <a:spLocks noGrp="1"/>
          </p:cNvSpPr>
          <p:nvPr>
            <p:ph type="body" sz="quarter" idx="19" hasCustomPrompt="1"/>
          </p:nvPr>
        </p:nvSpPr>
        <p:spPr>
          <a:xfrm>
            <a:off x="5144559" y="5342357"/>
            <a:ext cx="2595384" cy="383595"/>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0" name="Text Placeholder 24">
            <a:extLst>
              <a:ext uri="{FF2B5EF4-FFF2-40B4-BE49-F238E27FC236}">
                <a16:creationId xmlns:a16="http://schemas.microsoft.com/office/drawing/2014/main" id="{EE1295F7-28C7-ACBC-8372-10CD9A90F275}"/>
              </a:ext>
            </a:extLst>
          </p:cNvPr>
          <p:cNvSpPr>
            <a:spLocks noGrp="1"/>
          </p:cNvSpPr>
          <p:nvPr>
            <p:ph type="body" sz="quarter" idx="20" hasCustomPrompt="1"/>
          </p:nvPr>
        </p:nvSpPr>
        <p:spPr>
          <a:xfrm>
            <a:off x="8254086" y="4549504"/>
            <a:ext cx="2595385" cy="405292"/>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1" name="Text Placeholder 24">
            <a:extLst>
              <a:ext uri="{FF2B5EF4-FFF2-40B4-BE49-F238E27FC236}">
                <a16:creationId xmlns:a16="http://schemas.microsoft.com/office/drawing/2014/main" id="{DCA34C68-B804-381F-5CF2-F8862700E9A0}"/>
              </a:ext>
            </a:extLst>
          </p:cNvPr>
          <p:cNvSpPr>
            <a:spLocks noGrp="1"/>
          </p:cNvSpPr>
          <p:nvPr>
            <p:ph type="body" sz="quarter" idx="21" hasCustomPrompt="1"/>
          </p:nvPr>
        </p:nvSpPr>
        <p:spPr>
          <a:xfrm>
            <a:off x="8254086" y="4958759"/>
            <a:ext cx="2595385" cy="383597"/>
          </a:xfrm>
          <a:prstGeom prst="rect">
            <a:avLst/>
          </a:prstGeom>
        </p:spPr>
        <p:txBody>
          <a:bodyPr>
            <a:norm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2" name="Text Placeholder 24">
            <a:extLst>
              <a:ext uri="{FF2B5EF4-FFF2-40B4-BE49-F238E27FC236}">
                <a16:creationId xmlns:a16="http://schemas.microsoft.com/office/drawing/2014/main" id="{0BBCECAB-490B-3523-1D81-A28ADCC26363}"/>
              </a:ext>
            </a:extLst>
          </p:cNvPr>
          <p:cNvSpPr>
            <a:spLocks noGrp="1"/>
          </p:cNvSpPr>
          <p:nvPr>
            <p:ph type="body" sz="quarter" idx="22" hasCustomPrompt="1"/>
          </p:nvPr>
        </p:nvSpPr>
        <p:spPr>
          <a:xfrm>
            <a:off x="8254086" y="5342357"/>
            <a:ext cx="2595385" cy="397032"/>
          </a:xfrm>
          <a:prstGeom prst="rect">
            <a:avLst/>
          </a:prstGeom>
        </p:spPr>
        <p:txBody>
          <a:bodyPr>
            <a:spAutoFit/>
          </a:bodyPr>
          <a:lstStyle>
            <a:lvl1pPr marL="0" indent="0">
              <a:buNone/>
              <a:defRPr sz="2200">
                <a:solidFill>
                  <a:schemeClr val="tx1">
                    <a:lumMod val="75000"/>
                    <a:lumOff val="25000"/>
                  </a:schemeClr>
                </a:solidFill>
                <a:effectLst/>
              </a:defRPr>
            </a:lvl1pPr>
          </a:lstStyle>
          <a:p>
            <a:pPr lvl="0"/>
            <a:r>
              <a:rPr lang="en-US"/>
              <a:t>Team Member</a:t>
            </a:r>
          </a:p>
        </p:txBody>
      </p:sp>
      <p:sp>
        <p:nvSpPr>
          <p:cNvPr id="16" name="Text Placeholder 8">
            <a:extLst>
              <a:ext uri="{FF2B5EF4-FFF2-40B4-BE49-F238E27FC236}">
                <a16:creationId xmlns:a16="http://schemas.microsoft.com/office/drawing/2014/main" id="{10BF9341-0362-9BF6-8CDA-0A6A382FAA50}"/>
              </a:ext>
            </a:extLst>
          </p:cNvPr>
          <p:cNvSpPr>
            <a:spLocks noGrp="1"/>
          </p:cNvSpPr>
          <p:nvPr>
            <p:ph type="body" sz="quarter" idx="24" hasCustomPrompt="1"/>
          </p:nvPr>
        </p:nvSpPr>
        <p:spPr>
          <a:xfrm>
            <a:off x="5144559" y="6211250"/>
            <a:ext cx="6073451" cy="306615"/>
          </a:xfrm>
        </p:spPr>
        <p:txBody>
          <a:bodyPr>
            <a:normAutofit/>
          </a:bodyPr>
          <a:lstStyle>
            <a:lvl1pPr marL="0" indent="0" algn="r">
              <a:buNone/>
              <a:defRPr sz="1800" b="1">
                <a:solidFill>
                  <a:srgbClr val="8A5A9A"/>
                </a:solidFill>
                <a:effectLst/>
              </a:defRPr>
            </a:lvl1pPr>
          </a:lstStyle>
          <a:p>
            <a:pPr lvl="0"/>
            <a:r>
              <a:rPr lang="en-US"/>
              <a:t>Node Name | Term &amp; Year</a:t>
            </a:r>
          </a:p>
        </p:txBody>
      </p:sp>
      <p:pic>
        <p:nvPicPr>
          <p:cNvPr id="2" name="Picture 1" descr="A picture containing text, sign, outdoor, yellow&#10;&#10;Description automatically generated">
            <a:extLst>
              <a:ext uri="{FF2B5EF4-FFF2-40B4-BE49-F238E27FC236}">
                <a16:creationId xmlns:a16="http://schemas.microsoft.com/office/drawing/2014/main" id="{1110332C-5D29-0A40-C3EC-2DC713D708F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18982" y="6034511"/>
            <a:ext cx="955287" cy="612364"/>
          </a:xfrm>
          <a:prstGeom prst="rect">
            <a:avLst/>
          </a:prstGeom>
        </p:spPr>
      </p:pic>
      <p:sp>
        <p:nvSpPr>
          <p:cNvPr id="20" name="Rectangle 19">
            <a:extLst>
              <a:ext uri="{FF2B5EF4-FFF2-40B4-BE49-F238E27FC236}">
                <a16:creationId xmlns:a16="http://schemas.microsoft.com/office/drawing/2014/main" id="{6937EF0B-9D83-FAB0-4EA5-7EB63F04E60A}"/>
              </a:ext>
            </a:extLst>
          </p:cNvPr>
          <p:cNvSpPr/>
          <p:nvPr userDrawn="1"/>
        </p:nvSpPr>
        <p:spPr>
          <a:xfrm>
            <a:off x="-43079" y="0"/>
            <a:ext cx="4395634" cy="1228177"/>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7D0A2E2A-F1F2-D8AF-2E3E-D875A11613C7}"/>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112101" y="0"/>
            <a:ext cx="2684539" cy="1228177"/>
          </a:xfrm>
          <a:prstGeom prst="rect">
            <a:avLst/>
          </a:prstGeom>
        </p:spPr>
      </p:pic>
      <p:pic>
        <p:nvPicPr>
          <p:cNvPr id="3" name="Picture 2">
            <a:extLst>
              <a:ext uri="{FF2B5EF4-FFF2-40B4-BE49-F238E27FC236}">
                <a16:creationId xmlns:a16="http://schemas.microsoft.com/office/drawing/2014/main" id="{48781356-66D5-77CA-7227-94257D65C113}"/>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5144559" y="2347243"/>
            <a:ext cx="909035" cy="909035"/>
          </a:xfrm>
          <a:prstGeom prst="rect">
            <a:avLst/>
          </a:prstGeom>
        </p:spPr>
      </p:pic>
      <p:sp>
        <p:nvSpPr>
          <p:cNvPr id="19" name="Text Placeholder 18">
            <a:extLst>
              <a:ext uri="{FF2B5EF4-FFF2-40B4-BE49-F238E27FC236}">
                <a16:creationId xmlns:a16="http://schemas.microsoft.com/office/drawing/2014/main" id="{E83E2ACA-7C4D-736D-7A64-EF3EFB0E53EB}"/>
              </a:ext>
            </a:extLst>
          </p:cNvPr>
          <p:cNvSpPr>
            <a:spLocks noGrp="1"/>
          </p:cNvSpPr>
          <p:nvPr>
            <p:ph type="body" sz="quarter" idx="25" hasCustomPrompt="1"/>
          </p:nvPr>
        </p:nvSpPr>
        <p:spPr>
          <a:xfrm>
            <a:off x="5144405" y="3437348"/>
            <a:ext cx="6628495" cy="877824"/>
          </a:xfrm>
        </p:spPr>
        <p:txBody>
          <a:bodyPr/>
          <a:lstStyle>
            <a:lvl1pPr marL="0" indent="0">
              <a:buNone/>
              <a:defRPr>
                <a:solidFill>
                  <a:srgbClr val="8A5A9A"/>
                </a:solidFill>
              </a:defRPr>
            </a:lvl1pPr>
          </a:lstStyle>
          <a:p>
            <a:pPr lvl="0"/>
            <a:r>
              <a:rPr lang="en-US"/>
              <a:t>Project Long Title</a:t>
            </a:r>
          </a:p>
        </p:txBody>
      </p:sp>
    </p:spTree>
    <p:extLst>
      <p:ext uri="{BB962C8B-B14F-4D97-AF65-F5344CB8AC3E}">
        <p14:creationId xmlns:p14="http://schemas.microsoft.com/office/powerpoint/2010/main" val="3983774450"/>
      </p:ext>
    </p:extLst>
  </p:cSld>
  <p:clrMapOvr>
    <a:masterClrMapping/>
  </p:clrMapOvr>
  <p:hf sldNum="0" hdr="0" ftr="0" dt="0"/>
  <p:extLst>
    <p:ext uri="{DCECCB84-F9BA-43D5-87BE-67443E8EF086}">
      <p15:sldGuideLst xmlns:p15="http://schemas.microsoft.com/office/powerpoint/2012/main">
        <p15:guide id="1" pos="1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One Line Header">
    <p:spTree>
      <p:nvGrpSpPr>
        <p:cNvPr id="1" name=""/>
        <p:cNvGrpSpPr/>
        <p:nvPr/>
      </p:nvGrpSpPr>
      <p:grpSpPr>
        <a:xfrm>
          <a:off x="0" y="0"/>
          <a:ext cx="0" cy="0"/>
          <a:chOff x="0" y="0"/>
          <a:chExt cx="0" cy="0"/>
        </a:xfrm>
      </p:grpSpPr>
      <p:sp>
        <p:nvSpPr>
          <p:cNvPr id="7" name="Slide Number Placeholder 2">
            <a:extLst>
              <a:ext uri="{FF2B5EF4-FFF2-40B4-BE49-F238E27FC236}">
                <a16:creationId xmlns:a16="http://schemas.microsoft.com/office/drawing/2014/main" id="{FB69EBD6-4E5E-F366-C915-AB43D903C11F}"/>
              </a:ext>
            </a:extLst>
          </p:cNvPr>
          <p:cNvSpPr>
            <a:spLocks noGrp="1"/>
          </p:cNvSpPr>
          <p:nvPr>
            <p:ph type="sldNum" sz="quarter" idx="10"/>
          </p:nvPr>
        </p:nvSpPr>
        <p:spPr>
          <a:xfrm>
            <a:off x="11473665" y="6323546"/>
            <a:ext cx="509793" cy="428409"/>
          </a:xfrm>
        </p:spPr>
        <p:txBody>
          <a:bodyPr/>
          <a:lstStyle>
            <a:lvl1pPr>
              <a:defRPr sz="1400">
                <a:solidFill>
                  <a:srgbClr val="8A5A9A"/>
                </a:solidFill>
                <a:latin typeface="Century Gothic" panose="020B0502020202020204" pitchFamily="34" charset="0"/>
              </a:defRPr>
            </a:lvl1pPr>
          </a:lstStyle>
          <a:p>
            <a:fld id="{9C3AC94F-0BCF-4004-89AE-D672EB8CABD9}" type="slidenum">
              <a:rPr lang="en-US" smtClean="0"/>
              <a:pPr/>
              <a:t>‹#›</a:t>
            </a:fld>
            <a:endParaRPr lang="en-US"/>
          </a:p>
        </p:txBody>
      </p:sp>
      <p:sp>
        <p:nvSpPr>
          <p:cNvPr id="8" name="Text Placeholder 24">
            <a:extLst>
              <a:ext uri="{FF2B5EF4-FFF2-40B4-BE49-F238E27FC236}">
                <a16:creationId xmlns:a16="http://schemas.microsoft.com/office/drawing/2014/main" id="{D3DFF904-971E-27A5-C34B-6C580A1C2005}"/>
              </a:ext>
            </a:extLst>
          </p:cNvPr>
          <p:cNvSpPr>
            <a:spLocks noGrp="1"/>
          </p:cNvSpPr>
          <p:nvPr>
            <p:ph type="body" sz="quarter" idx="17" hasCustomPrompt="1"/>
          </p:nvPr>
        </p:nvSpPr>
        <p:spPr>
          <a:xfrm>
            <a:off x="213809" y="264411"/>
            <a:ext cx="11759238" cy="584968"/>
          </a:xfrm>
        </p:spPr>
        <p:txBody>
          <a:bodyPr>
            <a:noAutofit/>
          </a:bodyPr>
          <a:lstStyle>
            <a:lvl1pPr marL="0" indent="0" algn="l">
              <a:buNone/>
              <a:defRPr sz="3800" b="1">
                <a:solidFill>
                  <a:srgbClr val="8A5A9A"/>
                </a:solidFill>
              </a:defRPr>
            </a:lvl1pPr>
          </a:lstStyle>
          <a:p>
            <a:pPr lvl="0"/>
            <a:r>
              <a:rPr lang="en-US"/>
              <a:t>Slide Header – One Line</a:t>
            </a:r>
          </a:p>
        </p:txBody>
      </p:sp>
      <p:sp>
        <p:nvSpPr>
          <p:cNvPr id="9" name="Text Placeholder 24">
            <a:extLst>
              <a:ext uri="{FF2B5EF4-FFF2-40B4-BE49-F238E27FC236}">
                <a16:creationId xmlns:a16="http://schemas.microsoft.com/office/drawing/2014/main" id="{E0972569-1836-7279-706D-CA076E8A705A}"/>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8A5A9A"/>
                </a:solidFill>
              </a:defRPr>
            </a:lvl1pPr>
          </a:lstStyle>
          <a:p>
            <a:pPr lvl="0"/>
            <a:r>
              <a:rPr lang="en-US"/>
              <a:t>Project Short Title</a:t>
            </a:r>
          </a:p>
        </p:txBody>
      </p:sp>
      <p:pic>
        <p:nvPicPr>
          <p:cNvPr id="10" name="Picture 9">
            <a:extLst>
              <a:ext uri="{FF2B5EF4-FFF2-40B4-BE49-F238E27FC236}">
                <a16:creationId xmlns:a16="http://schemas.microsoft.com/office/drawing/2014/main" id="{C9A91D47-6B25-57CD-BDCE-73CF8B2C498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1227" y="6325299"/>
            <a:ext cx="426656" cy="426656"/>
          </a:xfrm>
          <a:prstGeom prst="rect">
            <a:avLst/>
          </a:prstGeom>
        </p:spPr>
      </p:pic>
      <p:sp>
        <p:nvSpPr>
          <p:cNvPr id="3" name="Text Placeholder 5">
            <a:extLst>
              <a:ext uri="{FF2B5EF4-FFF2-40B4-BE49-F238E27FC236}">
                <a16:creationId xmlns:a16="http://schemas.microsoft.com/office/drawing/2014/main" id="{8F7180C9-AC4C-3052-233E-D112BBACA0DE}"/>
              </a:ext>
            </a:extLst>
          </p:cNvPr>
          <p:cNvSpPr>
            <a:spLocks noGrp="1"/>
          </p:cNvSpPr>
          <p:nvPr>
            <p:ph type="body" sz="quarter" idx="19" hasCustomPrompt="1"/>
          </p:nvPr>
        </p:nvSpPr>
        <p:spPr>
          <a:xfrm>
            <a:off x="213809" y="1019475"/>
            <a:ext cx="11759238" cy="4987625"/>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21954041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92" userDrawn="1">
          <p15:clr>
            <a:srgbClr val="FBAE40"/>
          </p15:clr>
        </p15:guide>
        <p15:guide id="3" pos="39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 Two Line Header">
    <p:spTree>
      <p:nvGrpSpPr>
        <p:cNvPr id="1" name=""/>
        <p:cNvGrpSpPr/>
        <p:nvPr/>
      </p:nvGrpSpPr>
      <p:grpSpPr>
        <a:xfrm>
          <a:off x="0" y="0"/>
          <a:ext cx="0" cy="0"/>
          <a:chOff x="0" y="0"/>
          <a:chExt cx="0" cy="0"/>
        </a:xfrm>
      </p:grpSpPr>
      <p:sp>
        <p:nvSpPr>
          <p:cNvPr id="9" name="Text Placeholder 24">
            <a:extLst>
              <a:ext uri="{FF2B5EF4-FFF2-40B4-BE49-F238E27FC236}">
                <a16:creationId xmlns:a16="http://schemas.microsoft.com/office/drawing/2014/main" id="{C94F8741-F57F-6BB3-DE90-5DE5F4BEFE6B}"/>
              </a:ext>
            </a:extLst>
          </p:cNvPr>
          <p:cNvSpPr>
            <a:spLocks noGrp="1"/>
          </p:cNvSpPr>
          <p:nvPr>
            <p:ph type="body" sz="quarter" idx="17" hasCustomPrompt="1"/>
          </p:nvPr>
        </p:nvSpPr>
        <p:spPr>
          <a:xfrm>
            <a:off x="213809" y="264410"/>
            <a:ext cx="11759238" cy="1069439"/>
          </a:xfrm>
        </p:spPr>
        <p:txBody>
          <a:bodyPr>
            <a:noAutofit/>
          </a:bodyPr>
          <a:lstStyle>
            <a:lvl1pPr marL="0" indent="0" algn="l">
              <a:buNone/>
              <a:defRPr sz="3200" b="1">
                <a:solidFill>
                  <a:srgbClr val="8A5A9A"/>
                </a:solidFill>
              </a:defRPr>
            </a:lvl1pPr>
          </a:lstStyle>
          <a:p>
            <a:pPr lvl="0"/>
            <a:r>
              <a:rPr lang="en-US"/>
              <a:t>Slide Header – Two Lines</a:t>
            </a:r>
          </a:p>
        </p:txBody>
      </p:sp>
      <p:sp>
        <p:nvSpPr>
          <p:cNvPr id="10" name="Slide Number Placeholder 2">
            <a:extLst>
              <a:ext uri="{FF2B5EF4-FFF2-40B4-BE49-F238E27FC236}">
                <a16:creationId xmlns:a16="http://schemas.microsoft.com/office/drawing/2014/main" id="{14A0DD44-E2CB-7859-BDD4-63FA6CE716DA}"/>
              </a:ext>
            </a:extLst>
          </p:cNvPr>
          <p:cNvSpPr>
            <a:spLocks noGrp="1"/>
          </p:cNvSpPr>
          <p:nvPr>
            <p:ph type="sldNum" sz="quarter" idx="10"/>
          </p:nvPr>
        </p:nvSpPr>
        <p:spPr>
          <a:xfrm>
            <a:off x="11473665" y="6323546"/>
            <a:ext cx="509793" cy="428409"/>
          </a:xfrm>
        </p:spPr>
        <p:txBody>
          <a:bodyPr/>
          <a:lstStyle>
            <a:lvl1pPr>
              <a:defRPr sz="1400">
                <a:solidFill>
                  <a:srgbClr val="8A5A9A"/>
                </a:solidFill>
                <a:latin typeface="Century Gothic" panose="020B0502020202020204" pitchFamily="34" charset="0"/>
              </a:defRPr>
            </a:lvl1pPr>
          </a:lstStyle>
          <a:p>
            <a:fld id="{9C3AC94F-0BCF-4004-89AE-D672EB8CABD9}" type="slidenum">
              <a:rPr lang="en-US" smtClean="0"/>
              <a:pPr/>
              <a:t>‹#›</a:t>
            </a:fld>
            <a:endParaRPr lang="en-US"/>
          </a:p>
        </p:txBody>
      </p:sp>
      <p:sp>
        <p:nvSpPr>
          <p:cNvPr id="11" name="Text Placeholder 24">
            <a:extLst>
              <a:ext uri="{FF2B5EF4-FFF2-40B4-BE49-F238E27FC236}">
                <a16:creationId xmlns:a16="http://schemas.microsoft.com/office/drawing/2014/main" id="{6819D9E7-5F09-A42E-8117-61653E92B41F}"/>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8A5A9A"/>
                </a:solidFill>
              </a:defRPr>
            </a:lvl1pPr>
          </a:lstStyle>
          <a:p>
            <a:pPr lvl="0"/>
            <a:r>
              <a:rPr lang="en-US"/>
              <a:t>Project Short Title</a:t>
            </a:r>
          </a:p>
        </p:txBody>
      </p:sp>
      <p:pic>
        <p:nvPicPr>
          <p:cNvPr id="12" name="Picture 11">
            <a:extLst>
              <a:ext uri="{FF2B5EF4-FFF2-40B4-BE49-F238E27FC236}">
                <a16:creationId xmlns:a16="http://schemas.microsoft.com/office/drawing/2014/main" id="{66A5FC56-1CAB-BFF0-F58C-E3B8C9AB521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1227" y="6325299"/>
            <a:ext cx="426656" cy="426656"/>
          </a:xfrm>
          <a:prstGeom prst="rect">
            <a:avLst/>
          </a:prstGeom>
        </p:spPr>
      </p:pic>
      <p:sp>
        <p:nvSpPr>
          <p:cNvPr id="2" name="Text Placeholder 5">
            <a:extLst>
              <a:ext uri="{FF2B5EF4-FFF2-40B4-BE49-F238E27FC236}">
                <a16:creationId xmlns:a16="http://schemas.microsoft.com/office/drawing/2014/main" id="{3E33358F-F3E6-FB86-80E6-195F2B47C41C}"/>
              </a:ext>
            </a:extLst>
          </p:cNvPr>
          <p:cNvSpPr>
            <a:spLocks noGrp="1"/>
          </p:cNvSpPr>
          <p:nvPr>
            <p:ph type="body" sz="quarter" idx="19" hasCustomPrompt="1"/>
          </p:nvPr>
        </p:nvSpPr>
        <p:spPr>
          <a:xfrm>
            <a:off x="213809" y="1600200"/>
            <a:ext cx="11759238" cy="4406900"/>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39143664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ext Placeholder 24">
            <a:extLst>
              <a:ext uri="{FF2B5EF4-FFF2-40B4-BE49-F238E27FC236}">
                <a16:creationId xmlns:a16="http://schemas.microsoft.com/office/drawing/2014/main" id="{FACFA9CB-2899-4084-F005-08E2E4DE9C10}"/>
              </a:ext>
            </a:extLst>
          </p:cNvPr>
          <p:cNvSpPr>
            <a:spLocks noGrp="1"/>
          </p:cNvSpPr>
          <p:nvPr>
            <p:ph type="body" sz="quarter" idx="17" hasCustomPrompt="1"/>
          </p:nvPr>
        </p:nvSpPr>
        <p:spPr>
          <a:xfrm>
            <a:off x="213809" y="264410"/>
            <a:ext cx="11759238" cy="1069439"/>
          </a:xfrm>
        </p:spPr>
        <p:txBody>
          <a:bodyPr>
            <a:noAutofit/>
          </a:bodyPr>
          <a:lstStyle>
            <a:lvl1pPr marL="0" indent="0" algn="l" defTabSz="0">
              <a:buNone/>
              <a:defRPr sz="3200" b="1">
                <a:solidFill>
                  <a:srgbClr val="8A5A9A"/>
                </a:solidFill>
              </a:defRPr>
            </a:lvl1pPr>
          </a:lstStyle>
          <a:p>
            <a:pPr lvl="0"/>
            <a:r>
              <a:rPr lang="en-US"/>
              <a:t>Slide Header – Two Lines</a:t>
            </a:r>
          </a:p>
        </p:txBody>
      </p:sp>
      <p:sp>
        <p:nvSpPr>
          <p:cNvPr id="17" name="Slide Number Placeholder 2">
            <a:extLst>
              <a:ext uri="{FF2B5EF4-FFF2-40B4-BE49-F238E27FC236}">
                <a16:creationId xmlns:a16="http://schemas.microsoft.com/office/drawing/2014/main" id="{B8BC373F-77AD-FE69-601C-9274AE02EBA5}"/>
              </a:ext>
            </a:extLst>
          </p:cNvPr>
          <p:cNvSpPr>
            <a:spLocks noGrp="1"/>
          </p:cNvSpPr>
          <p:nvPr>
            <p:ph type="sldNum" sz="quarter" idx="10"/>
          </p:nvPr>
        </p:nvSpPr>
        <p:spPr>
          <a:xfrm>
            <a:off x="11473665" y="6323546"/>
            <a:ext cx="509793" cy="428409"/>
          </a:xfrm>
        </p:spPr>
        <p:txBody>
          <a:bodyPr/>
          <a:lstStyle>
            <a:lvl1pPr>
              <a:defRPr sz="1400">
                <a:solidFill>
                  <a:srgbClr val="8A5A9A"/>
                </a:solidFill>
                <a:latin typeface="Century Gothic" panose="020B0502020202020204" pitchFamily="34" charset="0"/>
              </a:defRPr>
            </a:lvl1pPr>
          </a:lstStyle>
          <a:p>
            <a:fld id="{9C3AC94F-0BCF-4004-89AE-D672EB8CABD9}" type="slidenum">
              <a:rPr lang="en-US" smtClean="0"/>
              <a:pPr/>
              <a:t>‹#›</a:t>
            </a:fld>
            <a:endParaRPr lang="en-US"/>
          </a:p>
        </p:txBody>
      </p:sp>
      <p:sp>
        <p:nvSpPr>
          <p:cNvPr id="18" name="Text Placeholder 24">
            <a:extLst>
              <a:ext uri="{FF2B5EF4-FFF2-40B4-BE49-F238E27FC236}">
                <a16:creationId xmlns:a16="http://schemas.microsoft.com/office/drawing/2014/main" id="{081A324F-4C7E-353B-34B9-C57C00BC203D}"/>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8A5A9A"/>
                </a:solidFill>
              </a:defRPr>
            </a:lvl1pPr>
          </a:lstStyle>
          <a:p>
            <a:pPr lvl="0"/>
            <a:r>
              <a:rPr lang="en-US"/>
              <a:t>Project Short Title</a:t>
            </a:r>
          </a:p>
        </p:txBody>
      </p:sp>
      <p:pic>
        <p:nvPicPr>
          <p:cNvPr id="19" name="Picture 18">
            <a:extLst>
              <a:ext uri="{FF2B5EF4-FFF2-40B4-BE49-F238E27FC236}">
                <a16:creationId xmlns:a16="http://schemas.microsoft.com/office/drawing/2014/main" id="{0073F8F1-8A08-D9B5-EA95-E9F3D502707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1227" y="6325299"/>
            <a:ext cx="426656" cy="426656"/>
          </a:xfrm>
          <a:prstGeom prst="rect">
            <a:avLst/>
          </a:prstGeom>
        </p:spPr>
      </p:pic>
      <p:sp>
        <p:nvSpPr>
          <p:cNvPr id="5" name="Picture Placeholder 4">
            <a:extLst>
              <a:ext uri="{FF2B5EF4-FFF2-40B4-BE49-F238E27FC236}">
                <a16:creationId xmlns:a16="http://schemas.microsoft.com/office/drawing/2014/main" id="{0C51A299-B7D8-994D-0FA9-55B9BE2BD6CB}"/>
              </a:ext>
            </a:extLst>
          </p:cNvPr>
          <p:cNvSpPr>
            <a:spLocks noGrp="1"/>
          </p:cNvSpPr>
          <p:nvPr>
            <p:ph type="pic" sz="quarter" idx="19"/>
          </p:nvPr>
        </p:nvSpPr>
        <p:spPr>
          <a:xfrm>
            <a:off x="311794" y="1687513"/>
            <a:ext cx="3567112" cy="2336800"/>
          </a:xfrm>
        </p:spPr>
        <p:txBody>
          <a:bodyPr/>
          <a:lstStyle/>
          <a:p>
            <a:endParaRPr lang="en-US"/>
          </a:p>
        </p:txBody>
      </p:sp>
      <p:sp>
        <p:nvSpPr>
          <p:cNvPr id="7" name="Picture Placeholder 4">
            <a:extLst>
              <a:ext uri="{FF2B5EF4-FFF2-40B4-BE49-F238E27FC236}">
                <a16:creationId xmlns:a16="http://schemas.microsoft.com/office/drawing/2014/main" id="{D019DFBF-42D7-1E66-470A-71B6E1AEC1B8}"/>
              </a:ext>
            </a:extLst>
          </p:cNvPr>
          <p:cNvSpPr>
            <a:spLocks noGrp="1"/>
          </p:cNvSpPr>
          <p:nvPr>
            <p:ph type="pic" sz="quarter" idx="20"/>
          </p:nvPr>
        </p:nvSpPr>
        <p:spPr>
          <a:xfrm>
            <a:off x="4235773" y="1687513"/>
            <a:ext cx="3567112" cy="2336800"/>
          </a:xfrm>
        </p:spPr>
        <p:txBody>
          <a:bodyPr/>
          <a:lstStyle/>
          <a:p>
            <a:endParaRPr lang="en-US"/>
          </a:p>
        </p:txBody>
      </p:sp>
      <p:sp>
        <p:nvSpPr>
          <p:cNvPr id="9" name="Picture Placeholder 4">
            <a:extLst>
              <a:ext uri="{FF2B5EF4-FFF2-40B4-BE49-F238E27FC236}">
                <a16:creationId xmlns:a16="http://schemas.microsoft.com/office/drawing/2014/main" id="{CE865C04-1E6F-F4D1-8D98-69057521BBF9}"/>
              </a:ext>
            </a:extLst>
          </p:cNvPr>
          <p:cNvSpPr>
            <a:spLocks noGrp="1"/>
          </p:cNvSpPr>
          <p:nvPr>
            <p:ph type="pic" sz="quarter" idx="21"/>
          </p:nvPr>
        </p:nvSpPr>
        <p:spPr>
          <a:xfrm>
            <a:off x="8160886" y="1687513"/>
            <a:ext cx="3567112" cy="2336800"/>
          </a:xfrm>
        </p:spPr>
        <p:txBody>
          <a:bodyPr/>
          <a:lstStyle/>
          <a:p>
            <a:endParaRPr lang="en-US"/>
          </a:p>
        </p:txBody>
      </p:sp>
      <p:sp>
        <p:nvSpPr>
          <p:cNvPr id="23" name="Text Placeholder 22">
            <a:extLst>
              <a:ext uri="{FF2B5EF4-FFF2-40B4-BE49-F238E27FC236}">
                <a16:creationId xmlns:a16="http://schemas.microsoft.com/office/drawing/2014/main" id="{08F0B815-706F-B5DD-C129-05F0F3FD874D}"/>
              </a:ext>
            </a:extLst>
          </p:cNvPr>
          <p:cNvSpPr>
            <a:spLocks noGrp="1"/>
          </p:cNvSpPr>
          <p:nvPr>
            <p:ph type="body" sz="quarter" idx="22" hasCustomPrompt="1"/>
          </p:nvPr>
        </p:nvSpPr>
        <p:spPr>
          <a:xfrm>
            <a:off x="311227"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
        <p:nvSpPr>
          <p:cNvPr id="2" name="Text Placeholder 22">
            <a:extLst>
              <a:ext uri="{FF2B5EF4-FFF2-40B4-BE49-F238E27FC236}">
                <a16:creationId xmlns:a16="http://schemas.microsoft.com/office/drawing/2014/main" id="{8868D4B3-E750-FC55-8471-A631D157D785}"/>
              </a:ext>
            </a:extLst>
          </p:cNvPr>
          <p:cNvSpPr>
            <a:spLocks noGrp="1"/>
          </p:cNvSpPr>
          <p:nvPr>
            <p:ph type="body" sz="quarter" idx="23" hasCustomPrompt="1"/>
          </p:nvPr>
        </p:nvSpPr>
        <p:spPr>
          <a:xfrm>
            <a:off x="4235773"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
        <p:nvSpPr>
          <p:cNvPr id="3" name="Text Placeholder 22">
            <a:extLst>
              <a:ext uri="{FF2B5EF4-FFF2-40B4-BE49-F238E27FC236}">
                <a16:creationId xmlns:a16="http://schemas.microsoft.com/office/drawing/2014/main" id="{49D82636-2910-D13D-F1CC-CFAA673C94D2}"/>
              </a:ext>
            </a:extLst>
          </p:cNvPr>
          <p:cNvSpPr>
            <a:spLocks noGrp="1"/>
          </p:cNvSpPr>
          <p:nvPr>
            <p:ph type="body" sz="quarter" idx="24" hasCustomPrompt="1"/>
          </p:nvPr>
        </p:nvSpPr>
        <p:spPr>
          <a:xfrm>
            <a:off x="8160886" y="4168775"/>
            <a:ext cx="3567112" cy="2047875"/>
          </a:xfrm>
        </p:spPr>
        <p:txBody>
          <a:bodyPr>
            <a:normAutofit/>
          </a:bodyPr>
          <a:lstStyle>
            <a:lvl1pPr marL="0" indent="0">
              <a:buNone/>
              <a:defRPr sz="2000">
                <a:solidFill>
                  <a:schemeClr val="tx1">
                    <a:lumMod val="75000"/>
                    <a:lumOff val="25000"/>
                  </a:schemeClr>
                </a:solidFill>
              </a:defRPr>
            </a:lvl1pPr>
          </a:lstStyle>
          <a:p>
            <a:pPr lvl="0"/>
            <a:r>
              <a:rPr lang="en-US"/>
              <a:t>Body Text 20pts</a:t>
            </a:r>
          </a:p>
        </p:txBody>
      </p:sp>
    </p:spTree>
    <p:extLst>
      <p:ext uri="{BB962C8B-B14F-4D97-AF65-F5344CB8AC3E}">
        <p14:creationId xmlns:p14="http://schemas.microsoft.com/office/powerpoint/2010/main" val="4151964258"/>
      </p:ext>
    </p:extLst>
  </p:cSld>
  <p:clrMapOvr>
    <a:masterClrMapping/>
  </p:clrMapOvr>
  <p:hf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6" name="Text Placeholder 24">
            <a:extLst>
              <a:ext uri="{FF2B5EF4-FFF2-40B4-BE49-F238E27FC236}">
                <a16:creationId xmlns:a16="http://schemas.microsoft.com/office/drawing/2014/main" id="{4BCFD521-251A-8CA8-0D3F-EFD0AE28F65C}"/>
              </a:ext>
            </a:extLst>
          </p:cNvPr>
          <p:cNvSpPr>
            <a:spLocks noGrp="1"/>
          </p:cNvSpPr>
          <p:nvPr>
            <p:ph type="body" sz="quarter" idx="17" hasCustomPrompt="1"/>
          </p:nvPr>
        </p:nvSpPr>
        <p:spPr>
          <a:xfrm>
            <a:off x="6243638" y="264410"/>
            <a:ext cx="5729408" cy="1069439"/>
          </a:xfrm>
        </p:spPr>
        <p:txBody>
          <a:bodyPr>
            <a:noAutofit/>
          </a:bodyPr>
          <a:lstStyle>
            <a:lvl1pPr marL="0" indent="0" algn="l" defTabSz="0">
              <a:buNone/>
              <a:defRPr sz="3200" b="1">
                <a:solidFill>
                  <a:srgbClr val="8A5A9A"/>
                </a:solidFill>
              </a:defRPr>
            </a:lvl1pPr>
          </a:lstStyle>
          <a:p>
            <a:pPr lvl="0"/>
            <a:r>
              <a:rPr lang="en-US"/>
              <a:t>Slide Header – Two Lines</a:t>
            </a:r>
          </a:p>
        </p:txBody>
      </p:sp>
      <p:sp>
        <p:nvSpPr>
          <p:cNvPr id="7" name="Picture Placeholder 12">
            <a:extLst>
              <a:ext uri="{FF2B5EF4-FFF2-40B4-BE49-F238E27FC236}">
                <a16:creationId xmlns:a16="http://schemas.microsoft.com/office/drawing/2014/main" id="{1DD6D79F-63A0-7335-E35A-2128A502D521}"/>
              </a:ext>
            </a:extLst>
          </p:cNvPr>
          <p:cNvSpPr>
            <a:spLocks noGrp="1"/>
          </p:cNvSpPr>
          <p:nvPr>
            <p:ph type="pic" sz="quarter" idx="19"/>
          </p:nvPr>
        </p:nvSpPr>
        <p:spPr>
          <a:xfrm>
            <a:off x="0" y="0"/>
            <a:ext cx="6096000" cy="6048375"/>
          </a:xfrm>
        </p:spPr>
        <p:txBody>
          <a:bodyPr/>
          <a:lstStyle/>
          <a:p>
            <a:endParaRPr lang="en-US"/>
          </a:p>
        </p:txBody>
      </p:sp>
      <p:sp>
        <p:nvSpPr>
          <p:cNvPr id="9" name="Slide Number Placeholder 2">
            <a:extLst>
              <a:ext uri="{FF2B5EF4-FFF2-40B4-BE49-F238E27FC236}">
                <a16:creationId xmlns:a16="http://schemas.microsoft.com/office/drawing/2014/main" id="{8596B3F7-F8BB-63B7-5174-62FD11484246}"/>
              </a:ext>
            </a:extLst>
          </p:cNvPr>
          <p:cNvSpPr>
            <a:spLocks noGrp="1"/>
          </p:cNvSpPr>
          <p:nvPr>
            <p:ph type="sldNum" sz="quarter" idx="10"/>
          </p:nvPr>
        </p:nvSpPr>
        <p:spPr>
          <a:xfrm>
            <a:off x="11473665" y="6323546"/>
            <a:ext cx="509793" cy="428409"/>
          </a:xfrm>
        </p:spPr>
        <p:txBody>
          <a:bodyPr/>
          <a:lstStyle>
            <a:lvl1pPr>
              <a:defRPr sz="1400">
                <a:solidFill>
                  <a:srgbClr val="8A5A9A"/>
                </a:solidFill>
                <a:latin typeface="Century Gothic" panose="020B0502020202020204" pitchFamily="34" charset="0"/>
              </a:defRPr>
            </a:lvl1pPr>
          </a:lstStyle>
          <a:p>
            <a:fld id="{9C3AC94F-0BCF-4004-89AE-D672EB8CABD9}" type="slidenum">
              <a:rPr lang="en-US" smtClean="0"/>
              <a:pPr/>
              <a:t>‹#›</a:t>
            </a:fld>
            <a:endParaRPr lang="en-US"/>
          </a:p>
        </p:txBody>
      </p:sp>
      <p:sp>
        <p:nvSpPr>
          <p:cNvPr id="10" name="Text Placeholder 24">
            <a:extLst>
              <a:ext uri="{FF2B5EF4-FFF2-40B4-BE49-F238E27FC236}">
                <a16:creationId xmlns:a16="http://schemas.microsoft.com/office/drawing/2014/main" id="{686E21F0-F7B6-E1FD-7BD0-F58B90F33C3B}"/>
              </a:ext>
            </a:extLst>
          </p:cNvPr>
          <p:cNvSpPr>
            <a:spLocks noGrp="1"/>
          </p:cNvSpPr>
          <p:nvPr>
            <p:ph type="body" sz="quarter" idx="18" hasCustomPrompt="1"/>
          </p:nvPr>
        </p:nvSpPr>
        <p:spPr>
          <a:xfrm>
            <a:off x="728109" y="6323546"/>
            <a:ext cx="10735782" cy="426656"/>
          </a:xfrm>
        </p:spPr>
        <p:txBody>
          <a:bodyPr anchor="ctr">
            <a:noAutofit/>
          </a:bodyPr>
          <a:lstStyle>
            <a:lvl1pPr marL="0" indent="0" algn="l">
              <a:buNone/>
              <a:defRPr sz="1400" b="1">
                <a:solidFill>
                  <a:srgbClr val="8A5A9A"/>
                </a:solidFill>
              </a:defRPr>
            </a:lvl1pPr>
          </a:lstStyle>
          <a:p>
            <a:pPr lvl="0"/>
            <a:r>
              <a:rPr lang="en-US"/>
              <a:t>Project Short Title</a:t>
            </a:r>
          </a:p>
        </p:txBody>
      </p:sp>
      <p:pic>
        <p:nvPicPr>
          <p:cNvPr id="11" name="Picture 10">
            <a:extLst>
              <a:ext uri="{FF2B5EF4-FFF2-40B4-BE49-F238E27FC236}">
                <a16:creationId xmlns:a16="http://schemas.microsoft.com/office/drawing/2014/main" id="{BEE541BB-6AF3-B9D9-47CD-5A81AB43A17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1227" y="6325299"/>
            <a:ext cx="426656" cy="426656"/>
          </a:xfrm>
          <a:prstGeom prst="rect">
            <a:avLst/>
          </a:prstGeom>
        </p:spPr>
      </p:pic>
      <p:sp>
        <p:nvSpPr>
          <p:cNvPr id="2" name="Text Placeholder 5">
            <a:extLst>
              <a:ext uri="{FF2B5EF4-FFF2-40B4-BE49-F238E27FC236}">
                <a16:creationId xmlns:a16="http://schemas.microsoft.com/office/drawing/2014/main" id="{6F378BA7-3B9A-D87E-CF4C-E263FCE55368}"/>
              </a:ext>
            </a:extLst>
          </p:cNvPr>
          <p:cNvSpPr>
            <a:spLocks noGrp="1"/>
          </p:cNvSpPr>
          <p:nvPr>
            <p:ph type="body" sz="quarter" idx="20" hasCustomPrompt="1"/>
          </p:nvPr>
        </p:nvSpPr>
        <p:spPr>
          <a:xfrm>
            <a:off x="6243637" y="1609019"/>
            <a:ext cx="5729409" cy="4439355"/>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1669145815"/>
      </p:ext>
    </p:extLst>
  </p:cSld>
  <p:clrMapOvr>
    <a:masterClrMapping/>
  </p:clrMapOvr>
  <p:extLst>
    <p:ext uri="{DCECCB84-F9BA-43D5-87BE-67443E8EF086}">
      <p15:sldGuideLst xmlns:p15="http://schemas.microsoft.com/office/powerpoint/2012/main">
        <p15:guide id="1" orient="horz" pos="3816"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CAD38E8-4B82-5D89-7DEC-D77BB2E28368}"/>
              </a:ext>
            </a:extLst>
          </p:cNvPr>
          <p:cNvSpPr/>
          <p:nvPr userDrawn="1"/>
        </p:nvSpPr>
        <p:spPr>
          <a:xfrm>
            <a:off x="8064617" y="0"/>
            <a:ext cx="4127383" cy="6858000"/>
          </a:xfrm>
          <a:prstGeom prst="rect">
            <a:avLst/>
          </a:prstGeom>
          <a:solidFill>
            <a:srgbClr val="8A5A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2">
            <a:extLst>
              <a:ext uri="{FF2B5EF4-FFF2-40B4-BE49-F238E27FC236}">
                <a16:creationId xmlns:a16="http://schemas.microsoft.com/office/drawing/2014/main" id="{9B43BDBE-CD5E-A004-21A8-4FD6AD3E3DBC}"/>
              </a:ext>
            </a:extLst>
          </p:cNvPr>
          <p:cNvSpPr>
            <a:spLocks noGrp="1"/>
          </p:cNvSpPr>
          <p:nvPr>
            <p:ph type="sldNum" sz="quarter" idx="10"/>
          </p:nvPr>
        </p:nvSpPr>
        <p:spPr>
          <a:xfrm>
            <a:off x="11473665" y="6323546"/>
            <a:ext cx="509793" cy="428409"/>
          </a:xfrm>
        </p:spPr>
        <p:txBody>
          <a:bodyPr/>
          <a:lstStyle>
            <a:lvl1pPr>
              <a:defRPr sz="1400">
                <a:solidFill>
                  <a:schemeClr val="bg1"/>
                </a:solidFill>
                <a:latin typeface="Century Gothic" panose="020B0502020202020204" pitchFamily="34" charset="0"/>
              </a:defRPr>
            </a:lvl1pPr>
          </a:lstStyle>
          <a:p>
            <a:fld id="{9C3AC94F-0BCF-4004-89AE-D672EB8CABD9}" type="slidenum">
              <a:rPr lang="en-US" smtClean="0"/>
              <a:pPr/>
              <a:t>‹#›</a:t>
            </a:fld>
            <a:endParaRPr lang="en-US"/>
          </a:p>
        </p:txBody>
      </p:sp>
      <p:sp>
        <p:nvSpPr>
          <p:cNvPr id="6" name="Text Placeholder 24">
            <a:extLst>
              <a:ext uri="{FF2B5EF4-FFF2-40B4-BE49-F238E27FC236}">
                <a16:creationId xmlns:a16="http://schemas.microsoft.com/office/drawing/2014/main" id="{224A3721-DAAA-2B84-E14A-4871179A8E74}"/>
              </a:ext>
            </a:extLst>
          </p:cNvPr>
          <p:cNvSpPr>
            <a:spLocks noGrp="1"/>
          </p:cNvSpPr>
          <p:nvPr>
            <p:ph type="body" sz="quarter" idx="17" hasCustomPrompt="1"/>
          </p:nvPr>
        </p:nvSpPr>
        <p:spPr>
          <a:xfrm>
            <a:off x="305640" y="264410"/>
            <a:ext cx="7540863" cy="1069439"/>
          </a:xfrm>
        </p:spPr>
        <p:txBody>
          <a:bodyPr>
            <a:noAutofit/>
          </a:bodyPr>
          <a:lstStyle>
            <a:lvl1pPr marL="0" indent="0" algn="l" defTabSz="0">
              <a:buNone/>
              <a:defRPr sz="3200" b="1">
                <a:solidFill>
                  <a:srgbClr val="8A5A9A"/>
                </a:solidFill>
              </a:defRPr>
            </a:lvl1pPr>
          </a:lstStyle>
          <a:p>
            <a:pPr lvl="0"/>
            <a:r>
              <a:rPr lang="en-US"/>
              <a:t>Slide Header – Two Lines</a:t>
            </a:r>
          </a:p>
        </p:txBody>
      </p:sp>
      <p:pic>
        <p:nvPicPr>
          <p:cNvPr id="9" name="Picture 8">
            <a:extLst>
              <a:ext uri="{FF2B5EF4-FFF2-40B4-BE49-F238E27FC236}">
                <a16:creationId xmlns:a16="http://schemas.microsoft.com/office/drawing/2014/main" id="{48783A70-C8C0-FB64-A66A-6C694ACCEBC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11227" y="6325299"/>
            <a:ext cx="426656" cy="426656"/>
          </a:xfrm>
          <a:prstGeom prst="rect">
            <a:avLst/>
          </a:prstGeom>
        </p:spPr>
      </p:pic>
      <p:sp>
        <p:nvSpPr>
          <p:cNvPr id="10" name="Text Placeholder 24">
            <a:extLst>
              <a:ext uri="{FF2B5EF4-FFF2-40B4-BE49-F238E27FC236}">
                <a16:creationId xmlns:a16="http://schemas.microsoft.com/office/drawing/2014/main" id="{19C8FC20-3B66-B741-7424-14D359970182}"/>
              </a:ext>
            </a:extLst>
          </p:cNvPr>
          <p:cNvSpPr>
            <a:spLocks noGrp="1"/>
          </p:cNvSpPr>
          <p:nvPr>
            <p:ph type="body" sz="quarter" idx="18" hasCustomPrompt="1"/>
          </p:nvPr>
        </p:nvSpPr>
        <p:spPr>
          <a:xfrm>
            <a:off x="728109" y="6323546"/>
            <a:ext cx="7127966" cy="426656"/>
          </a:xfrm>
        </p:spPr>
        <p:txBody>
          <a:bodyPr anchor="ctr">
            <a:noAutofit/>
          </a:bodyPr>
          <a:lstStyle>
            <a:lvl1pPr marL="0" indent="0" algn="l">
              <a:buNone/>
              <a:defRPr sz="1400" b="1">
                <a:solidFill>
                  <a:srgbClr val="8A5A9A"/>
                </a:solidFill>
              </a:defRPr>
            </a:lvl1pPr>
          </a:lstStyle>
          <a:p>
            <a:pPr lvl="0"/>
            <a:r>
              <a:rPr lang="en-US"/>
              <a:t>Project Short Title</a:t>
            </a:r>
          </a:p>
        </p:txBody>
      </p:sp>
      <p:sp>
        <p:nvSpPr>
          <p:cNvPr id="11" name="Text Placeholder 24">
            <a:extLst>
              <a:ext uri="{FF2B5EF4-FFF2-40B4-BE49-F238E27FC236}">
                <a16:creationId xmlns:a16="http://schemas.microsoft.com/office/drawing/2014/main" id="{F0623ACB-DC3A-8AF8-E1BC-ED50F1EFCA31}"/>
              </a:ext>
            </a:extLst>
          </p:cNvPr>
          <p:cNvSpPr>
            <a:spLocks noGrp="1"/>
          </p:cNvSpPr>
          <p:nvPr>
            <p:ph type="body" sz="quarter" idx="19" hasCustomPrompt="1"/>
          </p:nvPr>
        </p:nvSpPr>
        <p:spPr>
          <a:xfrm>
            <a:off x="8369417" y="264410"/>
            <a:ext cx="3604470" cy="1069439"/>
          </a:xfrm>
        </p:spPr>
        <p:txBody>
          <a:bodyPr>
            <a:noAutofit/>
          </a:bodyPr>
          <a:lstStyle>
            <a:lvl1pPr marL="0" indent="0" algn="l" defTabSz="0">
              <a:buNone/>
              <a:defRPr sz="3200" b="1">
                <a:solidFill>
                  <a:schemeClr val="bg1"/>
                </a:solidFill>
              </a:defRPr>
            </a:lvl1pPr>
          </a:lstStyle>
          <a:p>
            <a:pPr lvl="0"/>
            <a:r>
              <a:rPr lang="en-US"/>
              <a:t>Callout column text</a:t>
            </a:r>
          </a:p>
        </p:txBody>
      </p:sp>
      <p:sp>
        <p:nvSpPr>
          <p:cNvPr id="2" name="Text Placeholder 5">
            <a:extLst>
              <a:ext uri="{FF2B5EF4-FFF2-40B4-BE49-F238E27FC236}">
                <a16:creationId xmlns:a16="http://schemas.microsoft.com/office/drawing/2014/main" id="{67ADA433-2925-CE55-1545-28BBABA30F73}"/>
              </a:ext>
            </a:extLst>
          </p:cNvPr>
          <p:cNvSpPr>
            <a:spLocks noGrp="1"/>
          </p:cNvSpPr>
          <p:nvPr>
            <p:ph type="body" sz="quarter" idx="20" hasCustomPrompt="1"/>
          </p:nvPr>
        </p:nvSpPr>
        <p:spPr>
          <a:xfrm>
            <a:off x="305640" y="1574800"/>
            <a:ext cx="7540864" cy="4432300"/>
          </a:xfrm>
        </p:spPr>
        <p:txBody>
          <a:bodyPr>
            <a:normAutofit/>
          </a:bodyPr>
          <a:lstStyle>
            <a:lvl1pPr marL="0" indent="0">
              <a:buNone/>
              <a:defRPr sz="2000" b="0">
                <a:solidFill>
                  <a:schemeClr val="tx1">
                    <a:lumMod val="75000"/>
                    <a:lumOff val="25000"/>
                  </a:schemeClr>
                </a:solidFill>
              </a:defRPr>
            </a:lvl1pPr>
            <a:lvl2pPr marL="457200" indent="0">
              <a:buNone/>
              <a:defRPr/>
            </a:lvl2pPr>
          </a:lstStyle>
          <a:p>
            <a:pPr lvl="0"/>
            <a:r>
              <a:rPr lang="en-US"/>
              <a:t>Body Text 20pts</a:t>
            </a:r>
          </a:p>
        </p:txBody>
      </p:sp>
      <p:sp>
        <p:nvSpPr>
          <p:cNvPr id="3" name="Text Placeholder 5">
            <a:extLst>
              <a:ext uri="{FF2B5EF4-FFF2-40B4-BE49-F238E27FC236}">
                <a16:creationId xmlns:a16="http://schemas.microsoft.com/office/drawing/2014/main" id="{D59E602C-3D70-F23D-6DF1-495655537EE1}"/>
              </a:ext>
            </a:extLst>
          </p:cNvPr>
          <p:cNvSpPr>
            <a:spLocks noGrp="1"/>
          </p:cNvSpPr>
          <p:nvPr>
            <p:ph type="body" sz="quarter" idx="21" hasCustomPrompt="1"/>
          </p:nvPr>
        </p:nvSpPr>
        <p:spPr>
          <a:xfrm>
            <a:off x="8369417" y="1574800"/>
            <a:ext cx="3604470" cy="4432300"/>
          </a:xfrm>
        </p:spPr>
        <p:txBody>
          <a:bodyPr>
            <a:normAutofit/>
          </a:bodyPr>
          <a:lstStyle>
            <a:lvl1pPr marL="0" indent="0">
              <a:buNone/>
              <a:defRPr sz="2000" b="0">
                <a:solidFill>
                  <a:schemeClr val="bg1"/>
                </a:solidFill>
              </a:defRPr>
            </a:lvl1pPr>
            <a:lvl2pPr marL="457200" indent="0">
              <a:buNone/>
              <a:defRPr/>
            </a:lvl2pPr>
          </a:lstStyle>
          <a:p>
            <a:pPr lvl="0"/>
            <a:r>
              <a:rPr lang="en-US"/>
              <a:t>Body Text 20pts</a:t>
            </a:r>
          </a:p>
        </p:txBody>
      </p:sp>
    </p:spTree>
    <p:extLst>
      <p:ext uri="{BB962C8B-B14F-4D97-AF65-F5344CB8AC3E}">
        <p14:creationId xmlns:p14="http://schemas.microsoft.com/office/powerpoint/2010/main" val="1867617120"/>
      </p:ext>
    </p:extLst>
  </p:cSld>
  <p:clrMapOvr>
    <a:masterClrMapping/>
  </p:clrMapOvr>
  <p:extLst>
    <p:ext uri="{DCECCB84-F9BA-43D5-87BE-67443E8EF086}">
      <p15:sldGuideLst xmlns:p15="http://schemas.microsoft.com/office/powerpoint/2012/main">
        <p15:guide id="1" orient="horz" pos="3792" userDrawn="1">
          <p15:clr>
            <a:srgbClr val="FBAE40"/>
          </p15:clr>
        </p15:guide>
        <p15:guide id="2" pos="3840" userDrawn="1">
          <p15:clr>
            <a:srgbClr val="FBAE40"/>
          </p15:clr>
        </p15:guide>
        <p15:guide id="3" orient="horz" pos="864" userDrawn="1">
          <p15:clr>
            <a:srgbClr val="FBAE40"/>
          </p15:clr>
        </p15:guide>
        <p15:guide id="4" orient="horz" pos="9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knowledgemen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328BF1-DE63-F33B-BB34-4B2A140AAC0D}"/>
              </a:ext>
            </a:extLst>
          </p:cNvPr>
          <p:cNvSpPr/>
          <p:nvPr userDrawn="1"/>
        </p:nvSpPr>
        <p:spPr>
          <a:xfrm>
            <a:off x="1158240" y="6008814"/>
            <a:ext cx="9966960" cy="584775"/>
          </a:xfrm>
          <a:prstGeom prst="rect">
            <a:avLst/>
          </a:prstGeom>
        </p:spPr>
        <p:txBody>
          <a:bodyPr wrap="square">
            <a:spAutoFit/>
          </a:bodyPr>
          <a:lstStyle/>
          <a:p>
            <a:pPr algn="ctr">
              <a:buClr>
                <a:prstClr val="black"/>
              </a:buClr>
              <a:buSzPct val="25000"/>
              <a:defRPr/>
            </a:pPr>
            <a:r>
              <a:rPr lang="en-US" sz="800" i="1">
                <a:solidFill>
                  <a:schemeClr val="tx1">
                    <a:lumMod val="75000"/>
                    <a:lumOff val="25000"/>
                  </a:schemeClr>
                </a:solidFill>
                <a:latin typeface="Century Gothic" panose="020F0302020204030204"/>
              </a:rPr>
              <a:t>This material is based upon work supported by NASA through contract 80LARC23FA024.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a:p>
            <a:pPr algn="ctr">
              <a:buClr>
                <a:prstClr val="black"/>
              </a:buClr>
              <a:buSzPct val="25000"/>
            </a:pPr>
            <a:endParaRPr lang="en-US" sz="800" i="1">
              <a:solidFill>
                <a:schemeClr val="tx1">
                  <a:lumMod val="75000"/>
                  <a:lumOff val="25000"/>
                </a:schemeClr>
              </a:solidFill>
              <a:latin typeface="Arial" panose="020B0604020202020204" pitchFamily="34" charset="0"/>
              <a:cs typeface="Arial" panose="020B0604020202020204" pitchFamily="34" charset="0"/>
            </a:endParaRPr>
          </a:p>
        </p:txBody>
      </p:sp>
      <p:pic>
        <p:nvPicPr>
          <p:cNvPr id="9" name="Picture 8" descr="A picture containing text, sign, device, meter&#10;&#10;Description automatically generated">
            <a:extLst>
              <a:ext uri="{FF2B5EF4-FFF2-40B4-BE49-F238E27FC236}">
                <a16:creationId xmlns:a16="http://schemas.microsoft.com/office/drawing/2014/main" id="{B94E0A43-3D3E-2AD6-2A54-2367523062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21890" y="5842431"/>
            <a:ext cx="751158" cy="759845"/>
          </a:xfrm>
          <a:prstGeom prst="rect">
            <a:avLst/>
          </a:prstGeom>
        </p:spPr>
      </p:pic>
      <p:sp>
        <p:nvSpPr>
          <p:cNvPr id="10" name="TextBox 9">
            <a:extLst>
              <a:ext uri="{FF2B5EF4-FFF2-40B4-BE49-F238E27FC236}">
                <a16:creationId xmlns:a16="http://schemas.microsoft.com/office/drawing/2014/main" id="{80AE20F2-3876-2C8C-3236-5CE5C8D3F9A0}"/>
              </a:ext>
            </a:extLst>
          </p:cNvPr>
          <p:cNvSpPr txBox="1"/>
          <p:nvPr userDrawn="1"/>
        </p:nvSpPr>
        <p:spPr>
          <a:xfrm>
            <a:off x="213808" y="271599"/>
            <a:ext cx="11759239" cy="584968"/>
          </a:xfrm>
          <a:prstGeom prst="rect">
            <a:avLst/>
          </a:prstGeom>
          <a:noFill/>
        </p:spPr>
        <p:txBody>
          <a:bodyPr wrap="square" tIns="0" rtlCol="0">
            <a:noAutofit/>
          </a:bodyPr>
          <a:lstStyle/>
          <a:p>
            <a:r>
              <a:rPr kumimoji="0" lang="en-US" sz="3800" b="1" i="0" u="none" strike="noStrike" kern="1200" cap="none" spc="0" normalizeH="0" baseline="0" noProof="0">
                <a:ln>
                  <a:noFill/>
                </a:ln>
                <a:solidFill>
                  <a:srgbClr val="8A5A9A"/>
                </a:solidFill>
                <a:effectLst/>
                <a:uLnTx/>
                <a:uFillTx/>
                <a:latin typeface="Century Gothic" panose="020B0502020202020204" pitchFamily="34" charset="0"/>
                <a:ea typeface="+mn-ea"/>
                <a:cs typeface="+mn-cs"/>
              </a:rPr>
              <a:t>Acknowledgements</a:t>
            </a:r>
            <a:endParaRPr lang="en-US" sz="3800">
              <a:solidFill>
                <a:srgbClr val="8A5A9A"/>
              </a:solidFill>
            </a:endParaRPr>
          </a:p>
        </p:txBody>
      </p:sp>
      <p:pic>
        <p:nvPicPr>
          <p:cNvPr id="11" name="Picture 10">
            <a:extLst>
              <a:ext uri="{FF2B5EF4-FFF2-40B4-BE49-F238E27FC236}">
                <a16:creationId xmlns:a16="http://schemas.microsoft.com/office/drawing/2014/main" id="{C9BEA0BB-1ACC-4F94-D6D5-72106AC7219F}"/>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304801" y="5842431"/>
            <a:ext cx="751158" cy="751158"/>
          </a:xfrm>
          <a:prstGeom prst="rect">
            <a:avLst/>
          </a:prstGeom>
        </p:spPr>
      </p:pic>
    </p:spTree>
    <p:extLst>
      <p:ext uri="{BB962C8B-B14F-4D97-AF65-F5344CB8AC3E}">
        <p14:creationId xmlns:p14="http://schemas.microsoft.com/office/powerpoint/2010/main" val="2468930176"/>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mplate 3">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04FADD02-D13D-9026-9FFF-55F748AEE95D}"/>
              </a:ext>
            </a:extLst>
          </p:cNvPr>
          <p:cNvSpPr/>
          <p:nvPr userDrawn="1"/>
        </p:nvSpPr>
        <p:spPr>
          <a:xfrm>
            <a:off x="0" y="-17532"/>
            <a:ext cx="12192000" cy="855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244F5C8-F0C5-D490-1ADB-34D1B4D19D10}"/>
              </a:ext>
            </a:extLst>
          </p:cNvPr>
          <p:cNvSpPr>
            <a:spLocks noGrp="1"/>
          </p:cNvSpPr>
          <p:nvPr>
            <p:ph type="title" hasCustomPrompt="1"/>
          </p:nvPr>
        </p:nvSpPr>
        <p:spPr>
          <a:xfrm>
            <a:off x="1" y="256268"/>
            <a:ext cx="12239626" cy="825844"/>
          </a:xfrm>
          <a:solidFill>
            <a:srgbClr val="236F99"/>
          </a:solidFill>
          <a:effectLst>
            <a:outerShdw blurRad="50800" dist="38100" dir="5400000" algn="t" rotWithShape="0">
              <a:prstClr val="black">
                <a:alpha val="40000"/>
              </a:prstClr>
            </a:outerShdw>
          </a:effectLst>
        </p:spPr>
        <p:txBody>
          <a:bodyPr anchor="ctr">
            <a:normAutofit/>
          </a:bodyPr>
          <a:lstStyle>
            <a:lvl1pPr marL="502920">
              <a:defRPr sz="4400">
                <a:solidFill>
                  <a:schemeClr val="bg1"/>
                </a:solidFill>
              </a:defRPr>
            </a:lvl1pPr>
          </a:lstStyle>
          <a:p>
            <a:r>
              <a:rPr lang="en-US"/>
              <a:t>Slide Header</a:t>
            </a:r>
          </a:p>
        </p:txBody>
      </p:sp>
      <p:grpSp>
        <p:nvGrpSpPr>
          <p:cNvPr id="24" name="Group 23" hidden="1">
            <a:extLst>
              <a:ext uri="{FF2B5EF4-FFF2-40B4-BE49-F238E27FC236}">
                <a16:creationId xmlns:a16="http://schemas.microsoft.com/office/drawing/2014/main" id="{3ABC1DB5-53A8-A8EF-3AA0-ABCEA23F4CD5}"/>
              </a:ext>
            </a:extLst>
          </p:cNvPr>
          <p:cNvGrpSpPr/>
          <p:nvPr userDrawn="1"/>
        </p:nvGrpSpPr>
        <p:grpSpPr>
          <a:xfrm>
            <a:off x="11558104" y="6223000"/>
            <a:ext cx="892004" cy="908790"/>
            <a:chOff x="-136377" y="-748660"/>
            <a:chExt cx="1398014" cy="1424321"/>
          </a:xfrm>
        </p:grpSpPr>
        <p:sp>
          <p:nvSpPr>
            <p:cNvPr id="25" name="Hexagon 24">
              <a:extLst>
                <a:ext uri="{FF2B5EF4-FFF2-40B4-BE49-F238E27FC236}">
                  <a16:creationId xmlns:a16="http://schemas.microsoft.com/office/drawing/2014/main" id="{DF813A7B-A4EC-392C-607F-86969C77A75D}"/>
                </a:ext>
              </a:extLst>
            </p:cNvPr>
            <p:cNvSpPr/>
            <p:nvPr userDrawn="1"/>
          </p:nvSpPr>
          <p:spPr>
            <a:xfrm>
              <a:off x="-133336" y="-748660"/>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a:extLst>
                <a:ext uri="{FF2B5EF4-FFF2-40B4-BE49-F238E27FC236}">
                  <a16:creationId xmlns:a16="http://schemas.microsoft.com/office/drawing/2014/main" id="{E4790DFB-8B0D-0E89-6D5B-81C8E6AB0C6E}"/>
                </a:ext>
              </a:extLst>
            </p:cNvPr>
            <p:cNvSpPr/>
            <p:nvPr userDrawn="1"/>
          </p:nvSpPr>
          <p:spPr>
            <a:xfrm>
              <a:off x="506894" y="-374703"/>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Hexagon 26">
              <a:extLst>
                <a:ext uri="{FF2B5EF4-FFF2-40B4-BE49-F238E27FC236}">
                  <a16:creationId xmlns:a16="http://schemas.microsoft.com/office/drawing/2014/main" id="{36BFF2BB-2709-061A-A344-74FCE8C9CBFC}"/>
                </a:ext>
              </a:extLst>
            </p:cNvPr>
            <p:cNvSpPr/>
            <p:nvPr userDrawn="1"/>
          </p:nvSpPr>
          <p:spPr>
            <a:xfrm>
              <a:off x="-136377" y="747"/>
              <a:ext cx="754743" cy="674914"/>
            </a:xfrm>
            <a:prstGeom prst="hexagon">
              <a:avLst/>
            </a:prstGeom>
            <a:solidFill>
              <a:srgbClr val="4DAE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A black and white logo&#10;&#10;Description automatically generated with low confidence" hidden="1">
            <a:extLst>
              <a:ext uri="{FF2B5EF4-FFF2-40B4-BE49-F238E27FC236}">
                <a16:creationId xmlns:a16="http://schemas.microsoft.com/office/drawing/2014/main" id="{E2647D46-68D1-5179-674C-EF14C91EAC9D}"/>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1643361" y="6285395"/>
            <a:ext cx="305840" cy="305840"/>
          </a:xfrm>
          <a:prstGeom prst="rect">
            <a:avLst/>
          </a:prstGeom>
        </p:spPr>
      </p:pic>
      <p:sp>
        <p:nvSpPr>
          <p:cNvPr id="7" name="Content Placeholder 21">
            <a:extLst>
              <a:ext uri="{FF2B5EF4-FFF2-40B4-BE49-F238E27FC236}">
                <a16:creationId xmlns:a16="http://schemas.microsoft.com/office/drawing/2014/main" id="{F817FFB6-3762-D691-C241-AF601D94FEEF}"/>
              </a:ext>
            </a:extLst>
          </p:cNvPr>
          <p:cNvSpPr>
            <a:spLocks noGrp="1"/>
          </p:cNvSpPr>
          <p:nvPr>
            <p:ph sz="quarter" idx="10"/>
          </p:nvPr>
        </p:nvSpPr>
        <p:spPr>
          <a:xfrm>
            <a:off x="506896" y="1295400"/>
            <a:ext cx="11179175" cy="501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940356"/>
      </p:ext>
    </p:extLst>
  </p:cSld>
  <p:clrMapOvr>
    <a:masterClrMapping/>
  </p:clrMapOvr>
  <p:extLst>
    <p:ext uri="{DCECCB84-F9BA-43D5-87BE-67443E8EF086}">
      <p15:sldGuideLst xmlns:p15="http://schemas.microsoft.com/office/powerpoint/2012/main">
        <p15:guide id="1" orient="horz" pos="52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6CB8C9-2520-BAD6-DBDA-C4DE049C4A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6AD183-5A48-4F94-E3E8-26D5D0341D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288B062-088E-9CDC-676C-D19E95F3AF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02297-C4F2-49E0-A335-6D6214DE46F7}" type="slidenum">
              <a:rPr lang="en-US" smtClean="0"/>
              <a:t>‹#›</a:t>
            </a:fld>
            <a:endParaRPr lang="en-US"/>
          </a:p>
        </p:txBody>
      </p:sp>
    </p:spTree>
    <p:extLst>
      <p:ext uri="{BB962C8B-B14F-4D97-AF65-F5344CB8AC3E}">
        <p14:creationId xmlns:p14="http://schemas.microsoft.com/office/powerpoint/2010/main" val="1315049378"/>
      </p:ext>
    </p:extLst>
  </p:cSld>
  <p:clrMap bg1="lt1" tx1="dk1" bg2="lt2" tx2="dk2" accent1="accent1" accent2="accent2" accent3="accent3" accent4="accent4" accent5="accent5" accent6="accent6" hlink="hlink" folHlink="folHlink"/>
  <p:sldLayoutIdLst>
    <p:sldLayoutId id="2147483678" r:id="rId1"/>
    <p:sldLayoutId id="2147483651" r:id="rId2"/>
    <p:sldLayoutId id="2147483652" r:id="rId3"/>
    <p:sldLayoutId id="2147483676" r:id="rId4"/>
    <p:sldLayoutId id="2147483654" r:id="rId5"/>
    <p:sldLayoutId id="2147483655" r:id="rId6"/>
    <p:sldLayoutId id="2147483656" r:id="rId7"/>
    <p:sldLayoutId id="214748367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D_44FA75CB.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8.jpeg"/><Relationship Id="rId7"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9.jpeg"/></Relationships>
</file>

<file path=ppt/slides/_rels/slide1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1.jpeg"/><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18.svg"/><Relationship Id="rId4" Type="http://schemas.openxmlformats.org/officeDocument/2006/relationships/image" Target="../media/image6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3" Type="http://schemas.openxmlformats.org/officeDocument/2006/relationships/image" Target="../media/image88.svg"/><Relationship Id="rId18" Type="http://schemas.openxmlformats.org/officeDocument/2006/relationships/image" Target="../media/image93.png"/><Relationship Id="rId26" Type="http://schemas.openxmlformats.org/officeDocument/2006/relationships/image" Target="../media/image101.png"/><Relationship Id="rId39" Type="http://schemas.openxmlformats.org/officeDocument/2006/relationships/image" Target="../media/image114.svg"/><Relationship Id="rId21" Type="http://schemas.openxmlformats.org/officeDocument/2006/relationships/image" Target="../media/image96.svg"/><Relationship Id="rId34" Type="http://schemas.openxmlformats.org/officeDocument/2006/relationships/image" Target="../media/image109.png"/><Relationship Id="rId42" Type="http://schemas.openxmlformats.org/officeDocument/2006/relationships/image" Target="../media/image117.png"/><Relationship Id="rId47" Type="http://schemas.openxmlformats.org/officeDocument/2006/relationships/image" Target="../media/image122.svg"/><Relationship Id="rId50" Type="http://schemas.openxmlformats.org/officeDocument/2006/relationships/image" Target="../media/image125.svg"/><Relationship Id="rId55" Type="http://schemas.openxmlformats.org/officeDocument/2006/relationships/image" Target="../media/image130.png"/><Relationship Id="rId7" Type="http://schemas.openxmlformats.org/officeDocument/2006/relationships/image" Target="../media/image82.svg"/><Relationship Id="rId2" Type="http://schemas.openxmlformats.org/officeDocument/2006/relationships/notesSlide" Target="../notesSlides/notesSlide16.xml"/><Relationship Id="rId16" Type="http://schemas.openxmlformats.org/officeDocument/2006/relationships/image" Target="../media/image91.png"/><Relationship Id="rId29" Type="http://schemas.openxmlformats.org/officeDocument/2006/relationships/image" Target="../media/image104.svg"/><Relationship Id="rId11" Type="http://schemas.openxmlformats.org/officeDocument/2006/relationships/image" Target="../media/image86.png"/><Relationship Id="rId24" Type="http://schemas.openxmlformats.org/officeDocument/2006/relationships/image" Target="../media/image99.png"/><Relationship Id="rId32" Type="http://schemas.openxmlformats.org/officeDocument/2006/relationships/image" Target="../media/image107.png"/><Relationship Id="rId37" Type="http://schemas.openxmlformats.org/officeDocument/2006/relationships/image" Target="../media/image112.svg"/><Relationship Id="rId40" Type="http://schemas.openxmlformats.org/officeDocument/2006/relationships/image" Target="../media/image115.png"/><Relationship Id="rId45" Type="http://schemas.openxmlformats.org/officeDocument/2006/relationships/image" Target="../media/image120.svg"/><Relationship Id="rId53" Type="http://schemas.openxmlformats.org/officeDocument/2006/relationships/image" Target="../media/image128.png"/><Relationship Id="rId5" Type="http://schemas.openxmlformats.org/officeDocument/2006/relationships/image" Target="../media/image80.svg"/><Relationship Id="rId10" Type="http://schemas.openxmlformats.org/officeDocument/2006/relationships/image" Target="../media/image85.png"/><Relationship Id="rId19" Type="http://schemas.openxmlformats.org/officeDocument/2006/relationships/image" Target="../media/image94.svg"/><Relationship Id="rId31" Type="http://schemas.openxmlformats.org/officeDocument/2006/relationships/image" Target="../media/image106.svg"/><Relationship Id="rId44" Type="http://schemas.openxmlformats.org/officeDocument/2006/relationships/image" Target="../media/image119.png"/><Relationship Id="rId52" Type="http://schemas.openxmlformats.org/officeDocument/2006/relationships/image" Target="../media/image127.sv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 Id="rId27" Type="http://schemas.openxmlformats.org/officeDocument/2006/relationships/image" Target="../media/image102.svg"/><Relationship Id="rId30" Type="http://schemas.openxmlformats.org/officeDocument/2006/relationships/image" Target="../media/image105.png"/><Relationship Id="rId35" Type="http://schemas.openxmlformats.org/officeDocument/2006/relationships/image" Target="../media/image110.svg"/><Relationship Id="rId43" Type="http://schemas.openxmlformats.org/officeDocument/2006/relationships/image" Target="../media/image118.svg"/><Relationship Id="rId48" Type="http://schemas.openxmlformats.org/officeDocument/2006/relationships/image" Target="../media/image123.svg"/><Relationship Id="rId56" Type="http://schemas.openxmlformats.org/officeDocument/2006/relationships/image" Target="../media/image131.svg"/><Relationship Id="rId8" Type="http://schemas.openxmlformats.org/officeDocument/2006/relationships/image" Target="../media/image83.png"/><Relationship Id="rId51" Type="http://schemas.openxmlformats.org/officeDocument/2006/relationships/image" Target="../media/image126.png"/><Relationship Id="rId3" Type="http://schemas.openxmlformats.org/officeDocument/2006/relationships/image" Target="../media/image78.png"/><Relationship Id="rId12" Type="http://schemas.openxmlformats.org/officeDocument/2006/relationships/image" Target="../media/image87.png"/><Relationship Id="rId17" Type="http://schemas.openxmlformats.org/officeDocument/2006/relationships/image" Target="../media/image92.svg"/><Relationship Id="rId25" Type="http://schemas.openxmlformats.org/officeDocument/2006/relationships/image" Target="../media/image100.svg"/><Relationship Id="rId33" Type="http://schemas.openxmlformats.org/officeDocument/2006/relationships/image" Target="../media/image108.svg"/><Relationship Id="rId38" Type="http://schemas.openxmlformats.org/officeDocument/2006/relationships/image" Target="../media/image113.png"/><Relationship Id="rId46" Type="http://schemas.openxmlformats.org/officeDocument/2006/relationships/image" Target="../media/image121.png"/><Relationship Id="rId20" Type="http://schemas.openxmlformats.org/officeDocument/2006/relationships/image" Target="../media/image95.png"/><Relationship Id="rId41" Type="http://schemas.openxmlformats.org/officeDocument/2006/relationships/image" Target="../media/image116.svg"/><Relationship Id="rId54" Type="http://schemas.openxmlformats.org/officeDocument/2006/relationships/image" Target="../media/image129.svg"/><Relationship Id="rId1" Type="http://schemas.openxmlformats.org/officeDocument/2006/relationships/slideLayout" Target="../slideLayouts/slideLayout3.xml"/><Relationship Id="rId6" Type="http://schemas.openxmlformats.org/officeDocument/2006/relationships/image" Target="../media/image81.png"/><Relationship Id="rId15" Type="http://schemas.openxmlformats.org/officeDocument/2006/relationships/image" Target="../media/image90.svg"/><Relationship Id="rId23" Type="http://schemas.openxmlformats.org/officeDocument/2006/relationships/image" Target="../media/image98.svg"/><Relationship Id="rId28" Type="http://schemas.openxmlformats.org/officeDocument/2006/relationships/image" Target="../media/image103.png"/><Relationship Id="rId36" Type="http://schemas.openxmlformats.org/officeDocument/2006/relationships/image" Target="../media/image111.png"/><Relationship Id="rId49" Type="http://schemas.openxmlformats.org/officeDocument/2006/relationships/image" Target="../media/image124.png"/></Relationships>
</file>

<file path=ppt/slides/_rels/slide1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133.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35.svg"/></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40.jpeg"/><Relationship Id="rId4" Type="http://schemas.openxmlformats.org/officeDocument/2006/relationships/image" Target="../media/image13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45.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microsoft.com/office/2018/10/relationships/comments" Target="../comments/modernComment_111_999E7A7.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AD8B5-E5DF-68B1-DDB3-D82E25E48EFA}"/>
              </a:ext>
            </a:extLst>
          </p:cNvPr>
          <p:cNvSpPr>
            <a:spLocks noGrp="1"/>
          </p:cNvSpPr>
          <p:nvPr>
            <p:ph type="title"/>
          </p:nvPr>
        </p:nvSpPr>
        <p:spPr>
          <a:xfrm>
            <a:off x="6096000" y="1629447"/>
            <a:ext cx="5676901" cy="1260849"/>
          </a:xfrm>
        </p:spPr>
        <p:txBody>
          <a:bodyPr/>
          <a:lstStyle/>
          <a:p>
            <a:r>
              <a:rPr lang="en-US">
                <a:latin typeface="Century Gothic"/>
              </a:rPr>
              <a:t>Chatham County Health and Air Quality</a:t>
            </a:r>
            <a:endParaRPr lang="en-US"/>
          </a:p>
        </p:txBody>
      </p:sp>
      <p:sp>
        <p:nvSpPr>
          <p:cNvPr id="11" name="Text Placeholder 10">
            <a:extLst>
              <a:ext uri="{FF2B5EF4-FFF2-40B4-BE49-F238E27FC236}">
                <a16:creationId xmlns:a16="http://schemas.microsoft.com/office/drawing/2014/main" id="{60FD6564-C552-4D12-BEC0-66EFA51735E6}"/>
              </a:ext>
            </a:extLst>
          </p:cNvPr>
          <p:cNvSpPr>
            <a:spLocks noGrp="1"/>
          </p:cNvSpPr>
          <p:nvPr>
            <p:ph type="body" sz="quarter" idx="17"/>
          </p:nvPr>
        </p:nvSpPr>
        <p:spPr>
          <a:xfrm>
            <a:off x="6096000" y="4500277"/>
            <a:ext cx="4503270" cy="1272994"/>
          </a:xfrm>
        </p:spPr>
        <p:txBody>
          <a:bodyPr vert="horz" lIns="91440" tIns="45720" rIns="91440" bIns="45720" rtlCol="0" anchor="t">
            <a:normAutofit lnSpcReduction="10000"/>
          </a:bodyPr>
          <a:lstStyle/>
          <a:p>
            <a:r>
              <a:rPr lang="en-US">
                <a:latin typeface="Century Gothic"/>
              </a:rPr>
              <a:t>Patrick O'Shea, Austin </a:t>
            </a:r>
            <a:r>
              <a:rPr lang="en-US" err="1">
                <a:latin typeface="Century Gothic"/>
              </a:rPr>
              <a:t>Lavorata</a:t>
            </a:r>
            <a:r>
              <a:rPr lang="en-US">
                <a:latin typeface="Century Gothic"/>
              </a:rPr>
              <a:t>, Ian </a:t>
            </a:r>
            <a:r>
              <a:rPr lang="en-US" err="1">
                <a:latin typeface="Century Gothic"/>
              </a:rPr>
              <a:t>Maywar</a:t>
            </a:r>
            <a:r>
              <a:rPr lang="en-US">
                <a:latin typeface="Century Gothic"/>
              </a:rPr>
              <a:t>, Sydney Pearce </a:t>
            </a:r>
            <a:r>
              <a:rPr lang="en-US">
                <a:solidFill>
                  <a:schemeClr val="tx1">
                    <a:lumMod val="76000"/>
                    <a:lumOff val="24000"/>
                  </a:schemeClr>
                </a:solidFill>
                <a:latin typeface="Century Gothic"/>
              </a:rPr>
              <a:t>(</a:t>
            </a:r>
            <a:r>
              <a:rPr lang="en-US">
                <a:latin typeface="Century Gothic"/>
              </a:rPr>
              <a:t>Analytical Mechanics Associates)</a:t>
            </a:r>
            <a:endParaRPr lang="en-US"/>
          </a:p>
        </p:txBody>
      </p:sp>
      <p:sp>
        <p:nvSpPr>
          <p:cNvPr id="19" name="Text Placeholder 18">
            <a:extLst>
              <a:ext uri="{FF2B5EF4-FFF2-40B4-BE49-F238E27FC236}">
                <a16:creationId xmlns:a16="http://schemas.microsoft.com/office/drawing/2014/main" id="{16026F2E-2D8D-B676-85F5-C49BD0E714E9}"/>
              </a:ext>
            </a:extLst>
          </p:cNvPr>
          <p:cNvSpPr>
            <a:spLocks noGrp="1"/>
          </p:cNvSpPr>
          <p:nvPr>
            <p:ph type="body" sz="quarter" idx="24"/>
          </p:nvPr>
        </p:nvSpPr>
        <p:spPr>
          <a:solidFill>
            <a:schemeClr val="bg1"/>
          </a:solidFill>
        </p:spPr>
        <p:txBody>
          <a:bodyPr vert="horz" lIns="91440" tIns="45720" rIns="91440" bIns="45720" rtlCol="0" anchor="t">
            <a:normAutofit fontScale="77500" lnSpcReduction="20000"/>
          </a:bodyPr>
          <a:lstStyle/>
          <a:p>
            <a:r>
              <a:rPr lang="en-US">
                <a:latin typeface="Century Gothic"/>
              </a:rPr>
              <a:t>Virginia </a:t>
            </a:r>
            <a:r>
              <a:rPr lang="en-US" sz="2400">
                <a:latin typeface="Century Gothic"/>
              </a:rPr>
              <a:t>–</a:t>
            </a:r>
            <a:r>
              <a:rPr lang="en-US">
                <a:latin typeface="Century Gothic"/>
              </a:rPr>
              <a:t> Langley | Spring 2025  </a:t>
            </a:r>
            <a:endParaRPr lang="en-US"/>
          </a:p>
        </p:txBody>
      </p:sp>
      <p:sp>
        <p:nvSpPr>
          <p:cNvPr id="20" name="Text Placeholder 19">
            <a:extLst>
              <a:ext uri="{FF2B5EF4-FFF2-40B4-BE49-F238E27FC236}">
                <a16:creationId xmlns:a16="http://schemas.microsoft.com/office/drawing/2014/main" id="{62526A61-FC4B-E885-AEF9-C173F5D59AA2}"/>
              </a:ext>
            </a:extLst>
          </p:cNvPr>
          <p:cNvSpPr>
            <a:spLocks noGrp="1"/>
          </p:cNvSpPr>
          <p:nvPr>
            <p:ph type="body" sz="quarter" idx="25"/>
          </p:nvPr>
        </p:nvSpPr>
        <p:spPr>
          <a:xfrm>
            <a:off x="6096000" y="2972868"/>
            <a:ext cx="5300457" cy="1069924"/>
          </a:xfrm>
        </p:spPr>
        <p:txBody>
          <a:bodyPr vert="horz" lIns="91440" tIns="45720" rIns="91440" bIns="45720" rtlCol="0" anchor="t">
            <a:normAutofit fontScale="92500" lnSpcReduction="10000"/>
          </a:bodyPr>
          <a:lstStyle/>
          <a:p>
            <a:r>
              <a:rPr lang="en-US">
                <a:latin typeface="Century Gothic"/>
              </a:rPr>
              <a:t>Mapping Urban Heat to Identify Priority Mitigation Areas in Chatham County, Georgia</a:t>
            </a:r>
            <a:endParaRPr lang="en-US"/>
          </a:p>
        </p:txBody>
      </p:sp>
    </p:spTree>
    <p:extLst>
      <p:ext uri="{BB962C8B-B14F-4D97-AF65-F5344CB8AC3E}">
        <p14:creationId xmlns:p14="http://schemas.microsoft.com/office/powerpoint/2010/main" val="4231228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92F68F-E74F-7CA1-D829-EB884E0F39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8273" y="983845"/>
            <a:ext cx="7167228" cy="5276130"/>
          </a:xfrm>
          <a:prstGeom prst="rect">
            <a:avLst/>
          </a:prstGeom>
        </p:spPr>
      </p:pic>
      <p:sp>
        <p:nvSpPr>
          <p:cNvPr id="3" name="Slide Number Placeholder 2">
            <a:extLst>
              <a:ext uri="{FF2B5EF4-FFF2-40B4-BE49-F238E27FC236}">
                <a16:creationId xmlns:a16="http://schemas.microsoft.com/office/drawing/2014/main" id="{D82BA21B-413A-D1DB-2C7F-0F9FD3457AF3}"/>
              </a:ext>
            </a:extLst>
          </p:cNvPr>
          <p:cNvSpPr>
            <a:spLocks noGrp="1"/>
          </p:cNvSpPr>
          <p:nvPr>
            <p:ph type="sldNum" sz="quarter" idx="10"/>
          </p:nvPr>
        </p:nvSpPr>
        <p:spPr/>
        <p:txBody>
          <a:bodyPr/>
          <a:lstStyle/>
          <a:p>
            <a:fld id="{9C3AC94F-0BCF-4004-89AE-D672EB8CABD9}" type="slidenum">
              <a:rPr lang="en-US" smtClean="0"/>
              <a:pPr/>
              <a:t>10</a:t>
            </a:fld>
            <a:endParaRPr lang="en-US"/>
          </a:p>
        </p:txBody>
      </p:sp>
      <p:sp>
        <p:nvSpPr>
          <p:cNvPr id="7" name="Text Placeholder 6">
            <a:extLst>
              <a:ext uri="{FF2B5EF4-FFF2-40B4-BE49-F238E27FC236}">
                <a16:creationId xmlns:a16="http://schemas.microsoft.com/office/drawing/2014/main" id="{BE6AED80-8C27-4F91-FD79-9FD326785703}"/>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4" name="TextBox 3">
            <a:extLst>
              <a:ext uri="{FF2B5EF4-FFF2-40B4-BE49-F238E27FC236}">
                <a16:creationId xmlns:a16="http://schemas.microsoft.com/office/drawing/2014/main" id="{BB180170-8DC9-845F-0C99-62CED125FF47}"/>
              </a:ext>
            </a:extLst>
          </p:cNvPr>
          <p:cNvSpPr txBox="1"/>
          <p:nvPr/>
        </p:nvSpPr>
        <p:spPr>
          <a:xfrm>
            <a:off x="6697407" y="3428019"/>
            <a:ext cx="33234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lumMod val="76000"/>
                    <a:lumOff val="24000"/>
                  </a:schemeClr>
                </a:solidFill>
                <a:latin typeface="Century Gothic"/>
                <a:ea typeface="Calibri"/>
                <a:cs typeface="Calibri"/>
              </a:rPr>
              <a:t>Median Urban </a:t>
            </a:r>
            <a:endParaRPr lang="en-US">
              <a:solidFill>
                <a:schemeClr val="tx1">
                  <a:lumMod val="76000"/>
                  <a:lumOff val="24000"/>
                </a:schemeClr>
              </a:solidFill>
              <a:latin typeface="Calibri" panose="020F0502020204030204"/>
              <a:ea typeface="Calibri"/>
              <a:cs typeface="Calibri"/>
            </a:endParaRPr>
          </a:p>
          <a:p>
            <a:pPr algn="ctr"/>
            <a:r>
              <a:rPr lang="en-US" sz="2000">
                <a:solidFill>
                  <a:schemeClr val="tx1">
                    <a:lumMod val="76000"/>
                    <a:lumOff val="24000"/>
                  </a:schemeClr>
                </a:solidFill>
                <a:latin typeface="Century Gothic"/>
                <a:ea typeface="Calibri"/>
                <a:cs typeface="Calibri"/>
              </a:rPr>
              <a:t>Heat </a:t>
            </a:r>
            <a:r>
              <a:rPr lang="en-US" sz="2000">
                <a:solidFill>
                  <a:schemeClr val="tx1">
                    <a:lumMod val="75000"/>
                    <a:lumOff val="25000"/>
                  </a:schemeClr>
                </a:solidFill>
                <a:latin typeface="Century Gothic"/>
                <a:ea typeface="Calibri"/>
                <a:cs typeface="Calibri"/>
              </a:rPr>
              <a:t>Change</a:t>
            </a:r>
            <a:r>
              <a:rPr lang="en-US" sz="2000">
                <a:solidFill>
                  <a:schemeClr val="tx1">
                    <a:lumMod val="76000"/>
                    <a:lumOff val="24000"/>
                  </a:schemeClr>
                </a:solidFill>
                <a:latin typeface="Century Gothic"/>
                <a:ea typeface="Calibri"/>
                <a:cs typeface="Calibri"/>
              </a:rPr>
              <a:t> (</a:t>
            </a:r>
            <a:r>
              <a:rPr lang="en-US" sz="2000">
                <a:solidFill>
                  <a:schemeClr val="tx1">
                    <a:lumMod val="76000"/>
                    <a:lumOff val="24000"/>
                  </a:schemeClr>
                </a:solidFill>
                <a:latin typeface="Century Gothic"/>
                <a:ea typeface="+mn-lt"/>
                <a:cs typeface="+mn-lt"/>
              </a:rPr>
              <a:t>°F)</a:t>
            </a:r>
            <a:endParaRPr lang="en-US" sz="2000">
              <a:solidFill>
                <a:schemeClr val="tx1">
                  <a:lumMod val="76000"/>
                  <a:lumOff val="24000"/>
                </a:schemeClr>
              </a:solidFill>
              <a:latin typeface="Century Gothic"/>
            </a:endParaRPr>
          </a:p>
        </p:txBody>
      </p:sp>
      <p:sp>
        <p:nvSpPr>
          <p:cNvPr id="5" name="TextBox 4">
            <a:extLst>
              <a:ext uri="{FF2B5EF4-FFF2-40B4-BE49-F238E27FC236}">
                <a16:creationId xmlns:a16="http://schemas.microsoft.com/office/drawing/2014/main" id="{732AA335-6AB8-260B-3F66-1703B06708A8}"/>
              </a:ext>
            </a:extLst>
          </p:cNvPr>
          <p:cNvSpPr txBox="1"/>
          <p:nvPr/>
        </p:nvSpPr>
        <p:spPr>
          <a:xfrm>
            <a:off x="7352252" y="5656062"/>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5</a:t>
            </a:r>
          </a:p>
        </p:txBody>
      </p:sp>
      <p:sp>
        <p:nvSpPr>
          <p:cNvPr id="12" name="TextBox 11">
            <a:extLst>
              <a:ext uri="{FF2B5EF4-FFF2-40B4-BE49-F238E27FC236}">
                <a16:creationId xmlns:a16="http://schemas.microsoft.com/office/drawing/2014/main" id="{75DCE859-088A-E5F3-FFB8-4CC168E7FDED}"/>
              </a:ext>
            </a:extLst>
          </p:cNvPr>
          <p:cNvSpPr txBox="1"/>
          <p:nvPr/>
        </p:nvSpPr>
        <p:spPr>
          <a:xfrm>
            <a:off x="8051317" y="5655753"/>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10</a:t>
            </a:r>
          </a:p>
        </p:txBody>
      </p:sp>
      <p:sp>
        <p:nvSpPr>
          <p:cNvPr id="29" name="TextBox 28">
            <a:extLst>
              <a:ext uri="{FF2B5EF4-FFF2-40B4-BE49-F238E27FC236}">
                <a16:creationId xmlns:a16="http://schemas.microsoft.com/office/drawing/2014/main" id="{4C7D550A-C1B0-24B2-3C44-160E4E392EBA}"/>
              </a:ext>
            </a:extLst>
          </p:cNvPr>
          <p:cNvSpPr txBox="1"/>
          <p:nvPr/>
        </p:nvSpPr>
        <p:spPr>
          <a:xfrm>
            <a:off x="8809869" y="5655752"/>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15 mi</a:t>
            </a:r>
          </a:p>
        </p:txBody>
      </p:sp>
      <p:sp>
        <p:nvSpPr>
          <p:cNvPr id="30" name="TextBox 29">
            <a:extLst>
              <a:ext uri="{FF2B5EF4-FFF2-40B4-BE49-F238E27FC236}">
                <a16:creationId xmlns:a16="http://schemas.microsoft.com/office/drawing/2014/main" id="{88EEC5E7-8DF2-DA81-7CAE-C18A0F67910F}"/>
              </a:ext>
            </a:extLst>
          </p:cNvPr>
          <p:cNvSpPr txBox="1"/>
          <p:nvPr/>
        </p:nvSpPr>
        <p:spPr>
          <a:xfrm>
            <a:off x="6613311" y="5665399"/>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0</a:t>
            </a:r>
          </a:p>
        </p:txBody>
      </p:sp>
      <p:sp>
        <p:nvSpPr>
          <p:cNvPr id="32" name="TextBox 31">
            <a:extLst>
              <a:ext uri="{FF2B5EF4-FFF2-40B4-BE49-F238E27FC236}">
                <a16:creationId xmlns:a16="http://schemas.microsoft.com/office/drawing/2014/main" id="{29357D58-A05E-8AEB-B047-2817ADD06CED}"/>
              </a:ext>
            </a:extLst>
          </p:cNvPr>
          <p:cNvSpPr txBox="1"/>
          <p:nvPr/>
        </p:nvSpPr>
        <p:spPr>
          <a:xfrm>
            <a:off x="6046598" y="5367959"/>
            <a:ext cx="681825" cy="327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5000"/>
                    <a:lumOff val="25000"/>
                  </a:schemeClr>
                </a:solidFill>
                <a:latin typeface="Century Gothic"/>
                <a:ea typeface="Calibri"/>
                <a:cs typeface="Calibri"/>
              </a:rPr>
              <a:t>N</a:t>
            </a:r>
          </a:p>
        </p:txBody>
      </p:sp>
      <p:sp>
        <p:nvSpPr>
          <p:cNvPr id="34" name="Freeform 24">
            <a:extLst>
              <a:ext uri="{FF2B5EF4-FFF2-40B4-BE49-F238E27FC236}">
                <a16:creationId xmlns:a16="http://schemas.microsoft.com/office/drawing/2014/main" id="{32CD0CBF-0196-8B07-FB23-1A8CDEC417FD}"/>
              </a:ext>
            </a:extLst>
          </p:cNvPr>
          <p:cNvSpPr/>
          <p:nvPr/>
        </p:nvSpPr>
        <p:spPr>
          <a:xfrm>
            <a:off x="6058948" y="5683131"/>
            <a:ext cx="255098" cy="379735"/>
          </a:xfrm>
          <a:custGeom>
            <a:avLst/>
            <a:gdLst>
              <a:gd name="connsiteX0" fmla="*/ 0 w 504092"/>
              <a:gd name="connsiteY0" fmla="*/ 750277 h 754184"/>
              <a:gd name="connsiteX1" fmla="*/ 246185 w 504092"/>
              <a:gd name="connsiteY1" fmla="*/ 0 h 754184"/>
              <a:gd name="connsiteX2" fmla="*/ 504092 w 504092"/>
              <a:gd name="connsiteY2" fmla="*/ 754184 h 754184"/>
              <a:gd name="connsiteX3" fmla="*/ 257908 w 504092"/>
              <a:gd name="connsiteY3" fmla="*/ 590061 h 754184"/>
              <a:gd name="connsiteX4" fmla="*/ 0 w 504092"/>
              <a:gd name="connsiteY4" fmla="*/ 750277 h 754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92" h="754184">
                <a:moveTo>
                  <a:pt x="0" y="750277"/>
                </a:moveTo>
                <a:lnTo>
                  <a:pt x="246185" y="0"/>
                </a:lnTo>
                <a:lnTo>
                  <a:pt x="504092" y="754184"/>
                </a:lnTo>
                <a:lnTo>
                  <a:pt x="257908" y="590061"/>
                </a:lnTo>
                <a:lnTo>
                  <a:pt x="0" y="750277"/>
                </a:lnTo>
                <a:close/>
              </a:path>
            </a:pathLst>
          </a:cu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a:ea typeface="+mn-ea"/>
              <a:cs typeface="+mn-cs"/>
            </a:endParaRPr>
          </a:p>
        </p:txBody>
      </p:sp>
      <p:sp>
        <p:nvSpPr>
          <p:cNvPr id="40" name="TextBox 39">
            <a:extLst>
              <a:ext uri="{FF2B5EF4-FFF2-40B4-BE49-F238E27FC236}">
                <a16:creationId xmlns:a16="http://schemas.microsoft.com/office/drawing/2014/main" id="{B20D2F98-47DB-1624-4E2D-A15935E2C124}"/>
              </a:ext>
            </a:extLst>
          </p:cNvPr>
          <p:cNvSpPr txBox="1"/>
          <p:nvPr/>
        </p:nvSpPr>
        <p:spPr>
          <a:xfrm>
            <a:off x="10495754" y="3740753"/>
            <a:ext cx="8020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2024</a:t>
            </a:r>
          </a:p>
        </p:txBody>
      </p:sp>
      <p:sp>
        <p:nvSpPr>
          <p:cNvPr id="42" name="TextBox 41">
            <a:extLst>
              <a:ext uri="{FF2B5EF4-FFF2-40B4-BE49-F238E27FC236}">
                <a16:creationId xmlns:a16="http://schemas.microsoft.com/office/drawing/2014/main" id="{80D206B9-7ECC-9CCC-0520-0E055BE76463}"/>
              </a:ext>
            </a:extLst>
          </p:cNvPr>
          <p:cNvSpPr txBox="1"/>
          <p:nvPr/>
        </p:nvSpPr>
        <p:spPr>
          <a:xfrm>
            <a:off x="10476463" y="924247"/>
            <a:ext cx="792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2014</a:t>
            </a:r>
            <a:endParaRPr lang="en-US"/>
          </a:p>
        </p:txBody>
      </p:sp>
      <p:sp>
        <p:nvSpPr>
          <p:cNvPr id="44" name="Rectangle 43">
            <a:extLst>
              <a:ext uri="{FF2B5EF4-FFF2-40B4-BE49-F238E27FC236}">
                <a16:creationId xmlns:a16="http://schemas.microsoft.com/office/drawing/2014/main" id="{4DD162DF-EA4D-4BB5-442B-75E634A96D1B}"/>
              </a:ext>
            </a:extLst>
          </p:cNvPr>
          <p:cNvSpPr/>
          <p:nvPr/>
        </p:nvSpPr>
        <p:spPr>
          <a:xfrm>
            <a:off x="4372878" y="3137981"/>
            <a:ext cx="240082" cy="1983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BE63EDB0-EA9F-A3DD-EB68-2C0F2150E23E}"/>
              </a:ext>
            </a:extLst>
          </p:cNvPr>
          <p:cNvCxnSpPr/>
          <p:nvPr/>
        </p:nvCxnSpPr>
        <p:spPr>
          <a:xfrm flipV="1">
            <a:off x="4616132" y="2416940"/>
            <a:ext cx="5040932" cy="718662"/>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46" name="Picture 45" descr="An aerial view of a road&#10;&#10;AI-generated content may be incorrect.">
            <a:extLst>
              <a:ext uri="{FF2B5EF4-FFF2-40B4-BE49-F238E27FC236}">
                <a16:creationId xmlns:a16="http://schemas.microsoft.com/office/drawing/2014/main" id="{10E5EB65-FCE2-7C81-27D0-0122A397A4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57083" y="1273999"/>
            <a:ext cx="2436592" cy="2033648"/>
          </a:xfrm>
          <a:prstGeom prst="rect">
            <a:avLst/>
          </a:prstGeom>
        </p:spPr>
      </p:pic>
      <p:pic>
        <p:nvPicPr>
          <p:cNvPr id="47" name="Picture 46" descr="An aerial view of a city&#10;&#10;AI-generated content may be incorrect.">
            <a:extLst>
              <a:ext uri="{FF2B5EF4-FFF2-40B4-BE49-F238E27FC236}">
                <a16:creationId xmlns:a16="http://schemas.microsoft.com/office/drawing/2014/main" id="{E1A23402-F073-8AD3-0FCA-9F7FFE3B10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58349" y="4138974"/>
            <a:ext cx="2434059" cy="2110331"/>
          </a:xfrm>
          <a:prstGeom prst="rect">
            <a:avLst/>
          </a:prstGeom>
        </p:spPr>
      </p:pic>
      <p:pic>
        <p:nvPicPr>
          <p:cNvPr id="49" name="Picture 48" descr="An aerial view of a forest&#10;&#10;AI-generated content may be incorrect.">
            <a:extLst>
              <a:ext uri="{FF2B5EF4-FFF2-40B4-BE49-F238E27FC236}">
                <a16:creationId xmlns:a16="http://schemas.microsoft.com/office/drawing/2014/main" id="{0EEE6CA8-3198-23EA-0904-922A8CD75FD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5" y="1276348"/>
            <a:ext cx="2486507" cy="2028947"/>
          </a:xfrm>
          <a:prstGeom prst="rect">
            <a:avLst/>
          </a:prstGeom>
        </p:spPr>
      </p:pic>
      <p:pic>
        <p:nvPicPr>
          <p:cNvPr id="50" name="Picture 49" descr="Aerial view of a factory&#10;&#10;AI-generated content may be incorrect.">
            <a:extLst>
              <a:ext uri="{FF2B5EF4-FFF2-40B4-BE49-F238E27FC236}">
                <a16:creationId xmlns:a16="http://schemas.microsoft.com/office/drawing/2014/main" id="{D0AC254A-D07A-3954-F4E4-6B9359CE2E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86" y="4145003"/>
            <a:ext cx="2485784" cy="2117563"/>
          </a:xfrm>
          <a:prstGeom prst="rect">
            <a:avLst/>
          </a:prstGeom>
        </p:spPr>
      </p:pic>
      <p:sp>
        <p:nvSpPr>
          <p:cNvPr id="51" name="TextBox 50">
            <a:extLst>
              <a:ext uri="{FF2B5EF4-FFF2-40B4-BE49-F238E27FC236}">
                <a16:creationId xmlns:a16="http://schemas.microsoft.com/office/drawing/2014/main" id="{532DC0E5-7AEB-A2BD-0B83-DCFDAECF594F}"/>
              </a:ext>
            </a:extLst>
          </p:cNvPr>
          <p:cNvSpPr txBox="1"/>
          <p:nvPr/>
        </p:nvSpPr>
        <p:spPr>
          <a:xfrm>
            <a:off x="821247" y="3750398"/>
            <a:ext cx="80206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2024</a:t>
            </a:r>
          </a:p>
        </p:txBody>
      </p:sp>
      <p:sp>
        <p:nvSpPr>
          <p:cNvPr id="52" name="TextBox 51">
            <a:extLst>
              <a:ext uri="{FF2B5EF4-FFF2-40B4-BE49-F238E27FC236}">
                <a16:creationId xmlns:a16="http://schemas.microsoft.com/office/drawing/2014/main" id="{E8C3CEEC-95B5-2565-C2B3-B10D0C49C0E6}"/>
              </a:ext>
            </a:extLst>
          </p:cNvPr>
          <p:cNvSpPr txBox="1"/>
          <p:nvPr/>
        </p:nvSpPr>
        <p:spPr>
          <a:xfrm>
            <a:off x="945729" y="919515"/>
            <a:ext cx="79241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2014</a:t>
            </a:r>
            <a:endParaRPr lang="en-US"/>
          </a:p>
        </p:txBody>
      </p:sp>
      <p:sp>
        <p:nvSpPr>
          <p:cNvPr id="53" name="Arrow: Up 52">
            <a:extLst>
              <a:ext uri="{FF2B5EF4-FFF2-40B4-BE49-F238E27FC236}">
                <a16:creationId xmlns:a16="http://schemas.microsoft.com/office/drawing/2014/main" id="{8897828D-62F0-A9E9-7D40-69F0A95C810F}"/>
              </a:ext>
            </a:extLst>
          </p:cNvPr>
          <p:cNvSpPr/>
          <p:nvPr/>
        </p:nvSpPr>
        <p:spPr>
          <a:xfrm rot="10800000">
            <a:off x="1084110" y="3454706"/>
            <a:ext cx="246021" cy="326225"/>
          </a:xfrm>
          <a:prstGeom prst="upArrow">
            <a:avLst/>
          </a:prstGeom>
          <a:solidFill>
            <a:srgbClr val="885C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9125624-23D6-F4E5-FB7D-BFFC7A8C1960}"/>
              </a:ext>
            </a:extLst>
          </p:cNvPr>
          <p:cNvSpPr/>
          <p:nvPr/>
        </p:nvSpPr>
        <p:spPr>
          <a:xfrm>
            <a:off x="3678396" y="1507879"/>
            <a:ext cx="240082" cy="19832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FC8D7DBA-3058-1C99-D648-99FC4D4B5250}"/>
              </a:ext>
            </a:extLst>
          </p:cNvPr>
          <p:cNvCxnSpPr>
            <a:cxnSpLocks/>
          </p:cNvCxnSpPr>
          <p:nvPr/>
        </p:nvCxnSpPr>
        <p:spPr>
          <a:xfrm flipV="1">
            <a:off x="2494106" y="1693523"/>
            <a:ext cx="1173059" cy="342484"/>
          </a:xfrm>
          <a:prstGeom prst="straightConnector1">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0C8E156-B265-5A4E-B9A5-9078F2E0DC62}"/>
              </a:ext>
            </a:extLst>
          </p:cNvPr>
          <p:cNvSpPr txBox="1"/>
          <p:nvPr/>
        </p:nvSpPr>
        <p:spPr>
          <a:xfrm>
            <a:off x="5476866" y="1010683"/>
            <a:ext cx="41786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885C99"/>
                </a:solidFill>
                <a:latin typeface="Century Gothic"/>
                <a:ea typeface="Calibri"/>
                <a:cs typeface="Calibri"/>
              </a:rPr>
              <a:t>7,332 Acres (~1.8 %) saw significant </a:t>
            </a:r>
          </a:p>
          <a:p>
            <a:r>
              <a:rPr lang="en-US" b="1">
                <a:solidFill>
                  <a:srgbClr val="885C99"/>
                </a:solidFill>
                <a:latin typeface="Century Gothic"/>
                <a:ea typeface="Calibri"/>
                <a:cs typeface="Calibri"/>
              </a:rPr>
              <a:t>increases between 2014 and 2024</a:t>
            </a:r>
            <a:endParaRPr lang="en-US" b="1">
              <a:solidFill>
                <a:srgbClr val="885C99"/>
              </a:solidFill>
              <a:latin typeface="Century Gothic"/>
            </a:endParaRPr>
          </a:p>
        </p:txBody>
      </p:sp>
      <p:grpSp>
        <p:nvGrpSpPr>
          <p:cNvPr id="28" name="Group 27">
            <a:extLst>
              <a:ext uri="{FF2B5EF4-FFF2-40B4-BE49-F238E27FC236}">
                <a16:creationId xmlns:a16="http://schemas.microsoft.com/office/drawing/2014/main" id="{FE428AEA-CFF8-F7FD-0EDC-1B65185AFDF6}"/>
              </a:ext>
            </a:extLst>
          </p:cNvPr>
          <p:cNvGrpSpPr/>
          <p:nvPr/>
        </p:nvGrpSpPr>
        <p:grpSpPr>
          <a:xfrm>
            <a:off x="6615835" y="4140698"/>
            <a:ext cx="3143612" cy="1457831"/>
            <a:chOff x="6471151" y="4102116"/>
            <a:chExt cx="3143612" cy="1457831"/>
          </a:xfrm>
        </p:grpSpPr>
        <p:grpSp>
          <p:nvGrpSpPr>
            <p:cNvPr id="25" name="Group 24">
              <a:extLst>
                <a:ext uri="{FF2B5EF4-FFF2-40B4-BE49-F238E27FC236}">
                  <a16:creationId xmlns:a16="http://schemas.microsoft.com/office/drawing/2014/main" id="{688A3A2E-09B1-7447-6F67-83AF3537D0E9}"/>
                </a:ext>
              </a:extLst>
            </p:cNvPr>
            <p:cNvGrpSpPr/>
            <p:nvPr/>
          </p:nvGrpSpPr>
          <p:grpSpPr>
            <a:xfrm>
              <a:off x="8162114" y="4102116"/>
              <a:ext cx="1452649" cy="1447628"/>
              <a:chOff x="8162114" y="4102116"/>
              <a:chExt cx="1452649" cy="1447628"/>
            </a:xfrm>
          </p:grpSpPr>
          <p:sp>
            <p:nvSpPr>
              <p:cNvPr id="17" name="TextBox 16">
                <a:extLst>
                  <a:ext uri="{FF2B5EF4-FFF2-40B4-BE49-F238E27FC236}">
                    <a16:creationId xmlns:a16="http://schemas.microsoft.com/office/drawing/2014/main" id="{C1F64895-6244-D97A-4D83-25CDC33654EC}"/>
                  </a:ext>
                </a:extLst>
              </p:cNvPr>
              <p:cNvSpPr txBox="1"/>
              <p:nvPr/>
            </p:nvSpPr>
            <p:spPr>
              <a:xfrm>
                <a:off x="8305624" y="4102116"/>
                <a:ext cx="95793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&lt; -15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(0.0%)</a:t>
                </a:r>
                <a:endParaRPr lang="en-US" sz="1000">
                  <a:solidFill>
                    <a:schemeClr val="tx1">
                      <a:lumMod val="75000"/>
                      <a:lumOff val="25000"/>
                    </a:schemeClr>
                  </a:solidFill>
                  <a:latin typeface="Century Gothic"/>
                </a:endParaRPr>
              </a:p>
            </p:txBody>
          </p:sp>
          <p:sp>
            <p:nvSpPr>
              <p:cNvPr id="18" name="TextBox 17">
                <a:extLst>
                  <a:ext uri="{FF2B5EF4-FFF2-40B4-BE49-F238E27FC236}">
                    <a16:creationId xmlns:a16="http://schemas.microsoft.com/office/drawing/2014/main" id="{850CBC27-C43B-51B8-AD4F-D1F0D03DF592}"/>
                  </a:ext>
                </a:extLst>
              </p:cNvPr>
              <p:cNvSpPr txBox="1"/>
              <p:nvPr/>
            </p:nvSpPr>
            <p:spPr>
              <a:xfrm>
                <a:off x="8303730" y="4266300"/>
                <a:ext cx="1309140" cy="25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-15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-10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(0.1%)</a:t>
                </a:r>
                <a:endParaRPr lang="en-US" sz="1000">
                  <a:solidFill>
                    <a:schemeClr val="tx1">
                      <a:lumMod val="75000"/>
                      <a:lumOff val="25000"/>
                    </a:schemeClr>
                  </a:solidFill>
                  <a:latin typeface="Century Gothic"/>
                </a:endParaRPr>
              </a:p>
            </p:txBody>
          </p:sp>
          <p:sp>
            <p:nvSpPr>
              <p:cNvPr id="19" name="TextBox 18">
                <a:extLst>
                  <a:ext uri="{FF2B5EF4-FFF2-40B4-BE49-F238E27FC236}">
                    <a16:creationId xmlns:a16="http://schemas.microsoft.com/office/drawing/2014/main" id="{67231853-DCB2-86FE-CC35-4F00F1DDA16E}"/>
                  </a:ext>
                </a:extLst>
              </p:cNvPr>
              <p:cNvSpPr txBox="1"/>
              <p:nvPr/>
            </p:nvSpPr>
            <p:spPr>
              <a:xfrm>
                <a:off x="8305623" y="4455344"/>
                <a:ext cx="13091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-10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(5.8%)</a:t>
                </a:r>
                <a:endParaRPr lang="en-US" sz="1000">
                  <a:solidFill>
                    <a:schemeClr val="tx1">
                      <a:lumMod val="75000"/>
                      <a:lumOff val="25000"/>
                    </a:schemeClr>
                  </a:solidFill>
                  <a:latin typeface="Century Gothic"/>
                </a:endParaRPr>
              </a:p>
            </p:txBody>
          </p:sp>
          <p:sp>
            <p:nvSpPr>
              <p:cNvPr id="20" name="TextBox 19">
                <a:extLst>
                  <a:ext uri="{FF2B5EF4-FFF2-40B4-BE49-F238E27FC236}">
                    <a16:creationId xmlns:a16="http://schemas.microsoft.com/office/drawing/2014/main" id="{A93BAC79-DCA5-874E-BE8B-824FF5847360}"/>
                  </a:ext>
                </a:extLst>
              </p:cNvPr>
              <p:cNvSpPr txBox="1"/>
              <p:nvPr/>
            </p:nvSpPr>
            <p:spPr>
              <a:xfrm>
                <a:off x="8305620" y="4627146"/>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(66.3%)</a:t>
                </a:r>
                <a:endParaRPr lang="en-US" sz="1000">
                  <a:solidFill>
                    <a:schemeClr val="tx1">
                      <a:lumMod val="75000"/>
                      <a:lumOff val="25000"/>
                    </a:schemeClr>
                  </a:solidFill>
                  <a:latin typeface="Century Gothic"/>
                </a:endParaRPr>
              </a:p>
            </p:txBody>
          </p:sp>
          <p:sp>
            <p:nvSpPr>
              <p:cNvPr id="21" name="TextBox 20">
                <a:extLst>
                  <a:ext uri="{FF2B5EF4-FFF2-40B4-BE49-F238E27FC236}">
                    <a16:creationId xmlns:a16="http://schemas.microsoft.com/office/drawing/2014/main" id="{75253B71-06B4-C562-60C1-75EB8E016465}"/>
                  </a:ext>
                </a:extLst>
              </p:cNvPr>
              <p:cNvSpPr txBox="1"/>
              <p:nvPr/>
            </p:nvSpPr>
            <p:spPr>
              <a:xfrm>
                <a:off x="8285579" y="4798706"/>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(22.9%)</a:t>
                </a:r>
                <a:endParaRPr lang="en-US" sz="1000">
                  <a:solidFill>
                    <a:schemeClr val="tx1">
                      <a:lumMod val="75000"/>
                      <a:lumOff val="25000"/>
                    </a:schemeClr>
                  </a:solidFill>
                  <a:latin typeface="Century Gothic"/>
                </a:endParaRPr>
              </a:p>
            </p:txBody>
          </p:sp>
          <p:sp>
            <p:nvSpPr>
              <p:cNvPr id="22" name="TextBox 21">
                <a:extLst>
                  <a:ext uri="{FF2B5EF4-FFF2-40B4-BE49-F238E27FC236}">
                    <a16:creationId xmlns:a16="http://schemas.microsoft.com/office/drawing/2014/main" id="{6E491A73-5669-57A4-678D-4B9F67A25771}"/>
                  </a:ext>
                </a:extLst>
              </p:cNvPr>
              <p:cNvSpPr txBox="1"/>
              <p:nvPr/>
            </p:nvSpPr>
            <p:spPr>
              <a:xfrm>
                <a:off x="8285579" y="4960161"/>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- 10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(3.2%)</a:t>
                </a:r>
                <a:endParaRPr lang="en-US" sz="1000">
                  <a:solidFill>
                    <a:schemeClr val="tx1">
                      <a:lumMod val="75000"/>
                      <a:lumOff val="25000"/>
                    </a:schemeClr>
                  </a:solidFill>
                  <a:latin typeface="Century Gothic"/>
                </a:endParaRPr>
              </a:p>
            </p:txBody>
          </p:sp>
          <p:sp>
            <p:nvSpPr>
              <p:cNvPr id="23" name="TextBox 22">
                <a:extLst>
                  <a:ext uri="{FF2B5EF4-FFF2-40B4-BE49-F238E27FC236}">
                    <a16:creationId xmlns:a16="http://schemas.microsoft.com/office/drawing/2014/main" id="{6C315E12-C702-F172-970D-8371B08EB478}"/>
                  </a:ext>
                </a:extLst>
              </p:cNvPr>
              <p:cNvSpPr txBox="1"/>
              <p:nvPr/>
            </p:nvSpPr>
            <p:spPr>
              <a:xfrm>
                <a:off x="8285579" y="5131962"/>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10</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- 15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(1.3%)</a:t>
                </a:r>
                <a:endParaRPr lang="en-US" sz="1000">
                  <a:solidFill>
                    <a:schemeClr val="tx1">
                      <a:lumMod val="75000"/>
                      <a:lumOff val="25000"/>
                    </a:schemeClr>
                  </a:solidFill>
                  <a:latin typeface="Century Gothic"/>
                </a:endParaRPr>
              </a:p>
            </p:txBody>
          </p:sp>
          <p:sp>
            <p:nvSpPr>
              <p:cNvPr id="24" name="TextBox 23">
                <a:extLst>
                  <a:ext uri="{FF2B5EF4-FFF2-40B4-BE49-F238E27FC236}">
                    <a16:creationId xmlns:a16="http://schemas.microsoft.com/office/drawing/2014/main" id="{C02945AB-356C-E96C-2E39-7845EBA3890D}"/>
                  </a:ext>
                </a:extLst>
              </p:cNvPr>
              <p:cNvSpPr txBox="1"/>
              <p:nvPr/>
            </p:nvSpPr>
            <p:spPr>
              <a:xfrm>
                <a:off x="8305620" y="5303523"/>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&gt;15</a:t>
                </a:r>
                <a:r>
                  <a:rPr lang="en-US" sz="1000">
                    <a:solidFill>
                      <a:schemeClr val="tx1">
                        <a:lumMod val="75000"/>
                        <a:lumOff val="25000"/>
                      </a:schemeClr>
                    </a:solidFill>
                    <a:ea typeface="+mn-lt"/>
                    <a:cs typeface="+mn-lt"/>
                  </a:rPr>
                  <a:t>°</a:t>
                </a:r>
                <a:r>
                  <a:rPr lang="en-US" sz="1000">
                    <a:solidFill>
                      <a:schemeClr val="tx1">
                        <a:lumMod val="75000"/>
                        <a:lumOff val="25000"/>
                      </a:schemeClr>
                    </a:solidFill>
                    <a:latin typeface="Century Gothic"/>
                    <a:ea typeface="Calibri"/>
                    <a:cs typeface="Calibri"/>
                  </a:rPr>
                  <a:t> (0.4%)</a:t>
                </a:r>
                <a:endParaRPr lang="en-US" sz="1000">
                  <a:solidFill>
                    <a:schemeClr val="tx1">
                      <a:lumMod val="75000"/>
                      <a:lumOff val="25000"/>
                    </a:schemeClr>
                  </a:solidFill>
                  <a:latin typeface="Century Gothic"/>
                </a:endParaRPr>
              </a:p>
            </p:txBody>
          </p:sp>
          <p:sp>
            <p:nvSpPr>
              <p:cNvPr id="10" name="Rectangle 9">
                <a:extLst>
                  <a:ext uri="{FF2B5EF4-FFF2-40B4-BE49-F238E27FC236}">
                    <a16:creationId xmlns:a16="http://schemas.microsoft.com/office/drawing/2014/main" id="{58B16755-7CB6-45E2-E4EC-764564C40965}"/>
                  </a:ext>
                </a:extLst>
              </p:cNvPr>
              <p:cNvSpPr/>
              <p:nvPr/>
            </p:nvSpPr>
            <p:spPr>
              <a:xfrm>
                <a:off x="8162118" y="4179639"/>
                <a:ext cx="144372" cy="122956"/>
              </a:xfrm>
              <a:prstGeom prst="rect">
                <a:avLst/>
              </a:prstGeom>
              <a:solidFill>
                <a:srgbClr val="053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433CDC9-7724-9161-8DC2-690D44A8E964}"/>
                  </a:ext>
                </a:extLst>
              </p:cNvPr>
              <p:cNvSpPr/>
              <p:nvPr/>
            </p:nvSpPr>
            <p:spPr>
              <a:xfrm>
                <a:off x="8162117" y="4347731"/>
                <a:ext cx="144372" cy="122956"/>
              </a:xfrm>
              <a:prstGeom prst="rect">
                <a:avLst/>
              </a:prstGeom>
              <a:solidFill>
                <a:srgbClr val="3079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C74802-CFD5-8344-922B-8C5B5C9901A8}"/>
                  </a:ext>
                </a:extLst>
              </p:cNvPr>
              <p:cNvSpPr/>
              <p:nvPr/>
            </p:nvSpPr>
            <p:spPr>
              <a:xfrm>
                <a:off x="8162117" y="4525161"/>
                <a:ext cx="144372" cy="122956"/>
              </a:xfrm>
              <a:prstGeom prst="rect">
                <a:avLst/>
              </a:prstGeom>
              <a:solidFill>
                <a:srgbClr val="87BE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B1B1E8-CE40-46B3-D543-675BF3C67727}"/>
                  </a:ext>
                </a:extLst>
              </p:cNvPr>
              <p:cNvSpPr/>
              <p:nvPr/>
            </p:nvSpPr>
            <p:spPr>
              <a:xfrm>
                <a:off x="8162116" y="4693255"/>
                <a:ext cx="144372" cy="122956"/>
              </a:xfrm>
              <a:prstGeom prst="rect">
                <a:avLst/>
              </a:prstGeom>
              <a:solidFill>
                <a:srgbClr val="DCE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953524-8C09-2C43-A2AC-117440E71EE7}"/>
                  </a:ext>
                </a:extLst>
              </p:cNvPr>
              <p:cNvSpPr/>
              <p:nvPr/>
            </p:nvSpPr>
            <p:spPr>
              <a:xfrm>
                <a:off x="8162116" y="4861346"/>
                <a:ext cx="144372" cy="122956"/>
              </a:xfrm>
              <a:prstGeom prst="rect">
                <a:avLst/>
              </a:prstGeom>
              <a:solidFill>
                <a:srgbClr val="FBE3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F1A271F-4292-F410-54DB-3885CEBFA48B}"/>
                  </a:ext>
                </a:extLst>
              </p:cNvPr>
              <p:cNvSpPr/>
              <p:nvPr/>
            </p:nvSpPr>
            <p:spPr>
              <a:xfrm>
                <a:off x="8162115" y="5029439"/>
                <a:ext cx="144372" cy="122956"/>
              </a:xfrm>
              <a:prstGeom prst="rect">
                <a:avLst/>
              </a:prstGeom>
              <a:solidFill>
                <a:srgbClr val="F09B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A47FE3-6F57-971E-7F4F-00CCCD24E3A1}"/>
                  </a:ext>
                </a:extLst>
              </p:cNvPr>
              <p:cNvSpPr/>
              <p:nvPr/>
            </p:nvSpPr>
            <p:spPr>
              <a:xfrm>
                <a:off x="8162116" y="5188191"/>
                <a:ext cx="144372" cy="122956"/>
              </a:xfrm>
              <a:prstGeom prst="rect">
                <a:avLst/>
              </a:prstGeom>
              <a:solidFill>
                <a:srgbClr val="C137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523F7E-EE2E-3015-7ADF-603E9A7BC034}"/>
                  </a:ext>
                </a:extLst>
              </p:cNvPr>
              <p:cNvSpPr/>
              <p:nvPr/>
            </p:nvSpPr>
            <p:spPr>
              <a:xfrm>
                <a:off x="8162114" y="5346946"/>
                <a:ext cx="144372" cy="122956"/>
              </a:xfrm>
              <a:prstGeom prst="rect">
                <a:avLst/>
              </a:prstGeom>
              <a:solidFill>
                <a:srgbClr val="6700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descr="A pie chart with different colored sections&#10;&#10;AI-generated content may be incorrect.">
              <a:extLst>
                <a:ext uri="{FF2B5EF4-FFF2-40B4-BE49-F238E27FC236}">
                  <a16:creationId xmlns:a16="http://schemas.microsoft.com/office/drawing/2014/main" id="{76D00F44-849B-E640-FD13-880223BBA32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1151" y="4104913"/>
              <a:ext cx="1690025" cy="1455034"/>
            </a:xfrm>
            <a:prstGeom prst="rect">
              <a:avLst/>
            </a:prstGeom>
          </p:spPr>
        </p:pic>
      </p:grpSp>
      <p:sp>
        <p:nvSpPr>
          <p:cNvPr id="9" name="TextBox 5">
            <a:extLst>
              <a:ext uri="{FF2B5EF4-FFF2-40B4-BE49-F238E27FC236}">
                <a16:creationId xmlns:a16="http://schemas.microsoft.com/office/drawing/2014/main" id="{F83993A2-3B17-2A33-05E8-10BA5D83AF65}"/>
              </a:ext>
            </a:extLst>
          </p:cNvPr>
          <p:cNvSpPr txBox="1"/>
          <p:nvPr/>
        </p:nvSpPr>
        <p:spPr>
          <a:xfrm>
            <a:off x="8767610" y="623311"/>
            <a:ext cx="3488468"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schemeClr val="tx1">
                    <a:lumMod val="75000"/>
                    <a:lumOff val="25000"/>
                  </a:schemeClr>
                </a:solidFill>
                <a:latin typeface="Century Gothic"/>
                <a:ea typeface="Calibri"/>
                <a:cs typeface="Calibri"/>
              </a:rPr>
              <a:t>Basemap Credits: </a:t>
            </a:r>
            <a:r>
              <a:rPr lang="en-US" sz="1000">
                <a:solidFill>
                  <a:schemeClr val="tx1">
                    <a:lumMod val="75000"/>
                    <a:lumOff val="25000"/>
                  </a:schemeClr>
                </a:solidFill>
                <a:latin typeface="Century Gothic"/>
                <a:ea typeface="+mn-lt"/>
                <a:cs typeface="+mn-lt"/>
              </a:rPr>
              <a:t>Esri, HERE, Garmin, INCREMENT P, © OpenStreetMap contributors, and the GIS User Community</a:t>
            </a:r>
            <a:endParaRPr lang="en-US" sz="1000">
              <a:solidFill>
                <a:schemeClr val="tx1">
                  <a:lumMod val="75000"/>
                  <a:lumOff val="25000"/>
                </a:schemeClr>
              </a:solidFill>
              <a:latin typeface="Century Gothic"/>
            </a:endParaRPr>
          </a:p>
        </p:txBody>
      </p:sp>
      <p:sp>
        <p:nvSpPr>
          <p:cNvPr id="35" name="TextBox 34">
            <a:extLst>
              <a:ext uri="{FF2B5EF4-FFF2-40B4-BE49-F238E27FC236}">
                <a16:creationId xmlns:a16="http://schemas.microsoft.com/office/drawing/2014/main" id="{6A436067-F7B7-9F1E-1624-256D67E6F7F7}"/>
              </a:ext>
            </a:extLst>
          </p:cNvPr>
          <p:cNvSpPr txBox="1"/>
          <p:nvPr/>
        </p:nvSpPr>
        <p:spPr>
          <a:xfrm>
            <a:off x="675433" y="6206208"/>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  Google Earth</a:t>
            </a:r>
            <a:endParaRPr lang="en-US" sz="1000">
              <a:solidFill>
                <a:schemeClr val="tx1">
                  <a:lumMod val="76000"/>
                  <a:lumOff val="24000"/>
                </a:schemeClr>
              </a:solidFill>
              <a:latin typeface="Century Gothic"/>
            </a:endParaRPr>
          </a:p>
        </p:txBody>
      </p:sp>
      <p:sp>
        <p:nvSpPr>
          <p:cNvPr id="36" name="TextBox 35">
            <a:extLst>
              <a:ext uri="{FF2B5EF4-FFF2-40B4-BE49-F238E27FC236}">
                <a16:creationId xmlns:a16="http://schemas.microsoft.com/office/drawing/2014/main" id="{12B2A111-A61D-C352-D672-81F55D1F921C}"/>
              </a:ext>
            </a:extLst>
          </p:cNvPr>
          <p:cNvSpPr txBox="1"/>
          <p:nvPr/>
        </p:nvSpPr>
        <p:spPr>
          <a:xfrm>
            <a:off x="675432" y="3244472"/>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  Google Earth</a:t>
            </a:r>
            <a:endParaRPr lang="en-US" sz="1000">
              <a:solidFill>
                <a:schemeClr val="tx1">
                  <a:lumMod val="76000"/>
                  <a:lumOff val="24000"/>
                </a:schemeClr>
              </a:solidFill>
              <a:latin typeface="Century Gothic"/>
            </a:endParaRPr>
          </a:p>
        </p:txBody>
      </p:sp>
      <p:sp>
        <p:nvSpPr>
          <p:cNvPr id="37" name="Arrow: Up 36">
            <a:extLst>
              <a:ext uri="{FF2B5EF4-FFF2-40B4-BE49-F238E27FC236}">
                <a16:creationId xmlns:a16="http://schemas.microsoft.com/office/drawing/2014/main" id="{46789878-0FD0-165B-8E1D-229BDBDD6B9B}"/>
              </a:ext>
            </a:extLst>
          </p:cNvPr>
          <p:cNvSpPr/>
          <p:nvPr/>
        </p:nvSpPr>
        <p:spPr>
          <a:xfrm rot="10800000">
            <a:off x="10745694" y="3483460"/>
            <a:ext cx="246021" cy="326225"/>
          </a:xfrm>
          <a:prstGeom prst="upArrow">
            <a:avLst/>
          </a:prstGeom>
          <a:solidFill>
            <a:srgbClr val="885C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966C680-B21E-3FE4-0745-D4A12C57A821}"/>
              </a:ext>
            </a:extLst>
          </p:cNvPr>
          <p:cNvSpPr txBox="1"/>
          <p:nvPr/>
        </p:nvSpPr>
        <p:spPr>
          <a:xfrm>
            <a:off x="10279508" y="6206207"/>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  Google Earth</a:t>
            </a:r>
            <a:endParaRPr lang="en-US" sz="1000">
              <a:solidFill>
                <a:schemeClr val="tx1">
                  <a:lumMod val="76000"/>
                  <a:lumOff val="24000"/>
                </a:schemeClr>
              </a:solidFill>
              <a:latin typeface="Century Gothic"/>
            </a:endParaRPr>
          </a:p>
        </p:txBody>
      </p:sp>
      <p:sp>
        <p:nvSpPr>
          <p:cNvPr id="39" name="TextBox 38">
            <a:extLst>
              <a:ext uri="{FF2B5EF4-FFF2-40B4-BE49-F238E27FC236}">
                <a16:creationId xmlns:a16="http://schemas.microsoft.com/office/drawing/2014/main" id="{3A24FE57-8709-639F-5AD4-678721F47B89}"/>
              </a:ext>
            </a:extLst>
          </p:cNvPr>
          <p:cNvSpPr txBox="1"/>
          <p:nvPr/>
        </p:nvSpPr>
        <p:spPr>
          <a:xfrm>
            <a:off x="10279507" y="3244471"/>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ea typeface="Calibri"/>
                <a:cs typeface="Calibri"/>
              </a:rPr>
              <a:t>Image Credit:  Google Earth</a:t>
            </a:r>
            <a:endParaRPr lang="en-US" sz="1000">
              <a:solidFill>
                <a:schemeClr val="tx1">
                  <a:lumMod val="75000"/>
                  <a:lumOff val="25000"/>
                </a:schemeClr>
              </a:solidFill>
              <a:latin typeface="Century Gothic"/>
            </a:endParaRPr>
          </a:p>
        </p:txBody>
      </p:sp>
      <p:sp>
        <p:nvSpPr>
          <p:cNvPr id="31" name="Text Placeholder 30">
            <a:extLst>
              <a:ext uri="{FF2B5EF4-FFF2-40B4-BE49-F238E27FC236}">
                <a16:creationId xmlns:a16="http://schemas.microsoft.com/office/drawing/2014/main" id="{1AB0A08E-36BB-87FB-8AF7-7AA1A5A65EE1}"/>
              </a:ext>
            </a:extLst>
          </p:cNvPr>
          <p:cNvSpPr>
            <a:spLocks noGrp="1"/>
          </p:cNvSpPr>
          <p:nvPr>
            <p:ph type="body" sz="quarter" idx="17"/>
          </p:nvPr>
        </p:nvSpPr>
        <p:spPr/>
        <p:txBody>
          <a:bodyPr/>
          <a:lstStyle/>
          <a:p>
            <a:r>
              <a:rPr lang="en-US">
                <a:latin typeface="Century Gothic"/>
              </a:rPr>
              <a:t>Results: Urban Heat</a:t>
            </a:r>
            <a:endParaRPr lang="en-US"/>
          </a:p>
          <a:p>
            <a:endParaRPr lang="en-US"/>
          </a:p>
        </p:txBody>
      </p:sp>
    </p:spTree>
    <p:extLst>
      <p:ext uri="{BB962C8B-B14F-4D97-AF65-F5344CB8AC3E}">
        <p14:creationId xmlns:p14="http://schemas.microsoft.com/office/powerpoint/2010/main" val="769623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DBBE76-40FD-D80D-2D1D-7A1825AC53C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9327" y="873129"/>
            <a:ext cx="7267059" cy="5257119"/>
          </a:xfrm>
          <a:prstGeom prst="rect">
            <a:avLst/>
          </a:prstGeom>
        </p:spPr>
      </p:pic>
      <p:sp>
        <p:nvSpPr>
          <p:cNvPr id="3" name="Slide Number Placeholder 2">
            <a:extLst>
              <a:ext uri="{FF2B5EF4-FFF2-40B4-BE49-F238E27FC236}">
                <a16:creationId xmlns:a16="http://schemas.microsoft.com/office/drawing/2014/main" id="{7618246C-2098-7A17-AA02-E80C4B4FE372}"/>
              </a:ext>
            </a:extLst>
          </p:cNvPr>
          <p:cNvSpPr>
            <a:spLocks noGrp="1"/>
          </p:cNvSpPr>
          <p:nvPr>
            <p:ph type="sldNum" sz="quarter" idx="10"/>
          </p:nvPr>
        </p:nvSpPr>
        <p:spPr/>
        <p:txBody>
          <a:bodyPr/>
          <a:lstStyle/>
          <a:p>
            <a:fld id="{9C3AC94F-0BCF-4004-89AE-D672EB8CABD9}" type="slidenum">
              <a:rPr lang="en-US" smtClean="0"/>
              <a:pPr/>
              <a:t>11</a:t>
            </a:fld>
            <a:endParaRPr lang="en-US"/>
          </a:p>
        </p:txBody>
      </p:sp>
      <p:sp>
        <p:nvSpPr>
          <p:cNvPr id="4" name="Text Placeholder 3">
            <a:extLst>
              <a:ext uri="{FF2B5EF4-FFF2-40B4-BE49-F238E27FC236}">
                <a16:creationId xmlns:a16="http://schemas.microsoft.com/office/drawing/2014/main" id="{A65BE9B3-0DB4-6AEE-5C75-861DACFFF387}"/>
              </a:ext>
            </a:extLst>
          </p:cNvPr>
          <p:cNvSpPr>
            <a:spLocks noGrp="1"/>
          </p:cNvSpPr>
          <p:nvPr>
            <p:ph type="body" sz="quarter" idx="18"/>
          </p:nvPr>
        </p:nvSpPr>
        <p:spPr/>
        <p:txBody>
          <a:bodyPr/>
          <a:lstStyle/>
          <a:p>
            <a:r>
              <a:rPr lang="en-US">
                <a:latin typeface="Century Gothic"/>
              </a:rPr>
              <a:t>Chatham County Health &amp; Air Quality</a:t>
            </a:r>
            <a:endParaRPr lang="en-US"/>
          </a:p>
        </p:txBody>
      </p:sp>
      <p:pic>
        <p:nvPicPr>
          <p:cNvPr id="6" name="Picture 5">
            <a:extLst>
              <a:ext uri="{FF2B5EF4-FFF2-40B4-BE49-F238E27FC236}">
                <a16:creationId xmlns:a16="http://schemas.microsoft.com/office/drawing/2014/main" id="{61AEB574-889D-F449-1C75-B14C99FAB52D}"/>
              </a:ext>
            </a:extLst>
          </p:cNvPr>
          <p:cNvPicPr>
            <a:picLocks noChangeAspect="1"/>
          </p:cNvPicPr>
          <p:nvPr/>
        </p:nvPicPr>
        <p:blipFill>
          <a:blip r:embed="rId5"/>
          <a:stretch>
            <a:fillRect/>
          </a:stretch>
        </p:blipFill>
        <p:spPr>
          <a:xfrm>
            <a:off x="8611285" y="1472862"/>
            <a:ext cx="330071" cy="1888997"/>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03EC0883-5AD1-8EF0-0A24-C7357D22C3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6181" y="5460996"/>
            <a:ext cx="266700" cy="523875"/>
          </a:xfrm>
          <a:prstGeom prst="rect">
            <a:avLst/>
          </a:prstGeom>
        </p:spPr>
      </p:pic>
      <p:sp>
        <p:nvSpPr>
          <p:cNvPr id="14" name="TextBox 5">
            <a:extLst>
              <a:ext uri="{FF2B5EF4-FFF2-40B4-BE49-F238E27FC236}">
                <a16:creationId xmlns:a16="http://schemas.microsoft.com/office/drawing/2014/main" id="{792EBA41-150B-B704-E68F-3E332E228439}"/>
              </a:ext>
            </a:extLst>
          </p:cNvPr>
          <p:cNvSpPr txBox="1"/>
          <p:nvPr/>
        </p:nvSpPr>
        <p:spPr>
          <a:xfrm>
            <a:off x="5090172" y="5570708"/>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15" name="TextBox 5">
            <a:extLst>
              <a:ext uri="{FF2B5EF4-FFF2-40B4-BE49-F238E27FC236}">
                <a16:creationId xmlns:a16="http://schemas.microsoft.com/office/drawing/2014/main" id="{40435AEB-BF35-B420-C5F6-508185FBB982}"/>
              </a:ext>
            </a:extLst>
          </p:cNvPr>
          <p:cNvSpPr txBox="1"/>
          <p:nvPr/>
        </p:nvSpPr>
        <p:spPr>
          <a:xfrm>
            <a:off x="5795444" y="5569829"/>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16" name="TextBox 5">
            <a:extLst>
              <a:ext uri="{FF2B5EF4-FFF2-40B4-BE49-F238E27FC236}">
                <a16:creationId xmlns:a16="http://schemas.microsoft.com/office/drawing/2014/main" id="{7AC00C94-E41F-CC24-2626-97468BC5E8FF}"/>
              </a:ext>
            </a:extLst>
          </p:cNvPr>
          <p:cNvSpPr txBox="1"/>
          <p:nvPr/>
        </p:nvSpPr>
        <p:spPr>
          <a:xfrm>
            <a:off x="6527323" y="5582707"/>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17" name="TextBox 5">
            <a:extLst>
              <a:ext uri="{FF2B5EF4-FFF2-40B4-BE49-F238E27FC236}">
                <a16:creationId xmlns:a16="http://schemas.microsoft.com/office/drawing/2014/main" id="{A56BEBE3-67E1-888D-B92F-34DE94941A2A}"/>
              </a:ext>
            </a:extLst>
          </p:cNvPr>
          <p:cNvSpPr txBox="1"/>
          <p:nvPr/>
        </p:nvSpPr>
        <p:spPr>
          <a:xfrm>
            <a:off x="7182353" y="5582708"/>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sp>
        <p:nvSpPr>
          <p:cNvPr id="19" name="TextBox 11">
            <a:extLst>
              <a:ext uri="{FF2B5EF4-FFF2-40B4-BE49-F238E27FC236}">
                <a16:creationId xmlns:a16="http://schemas.microsoft.com/office/drawing/2014/main" id="{56CE7589-F2CC-F9DD-6309-1EDD8A51D78F}"/>
              </a:ext>
            </a:extLst>
          </p:cNvPr>
          <p:cNvSpPr txBox="1"/>
          <p:nvPr/>
        </p:nvSpPr>
        <p:spPr>
          <a:xfrm>
            <a:off x="503186" y="967514"/>
            <a:ext cx="2340486"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NDVI </a:t>
            </a:r>
            <a:r>
              <a:rPr lang="en-US" sz="2000" b="1">
                <a:solidFill>
                  <a:schemeClr val="tx1">
                    <a:lumMod val="75000"/>
                    <a:lumOff val="25000"/>
                  </a:schemeClr>
                </a:solidFill>
                <a:latin typeface="Century Gothic"/>
              </a:rPr>
              <a:t>Change</a:t>
            </a:r>
          </a:p>
          <a:p>
            <a:pPr algn="ctr"/>
            <a:r>
              <a:rPr lang="en-US" sz="2000">
                <a:solidFill>
                  <a:schemeClr val="tx1">
                    <a:lumMod val="76000"/>
                    <a:lumOff val="24000"/>
                  </a:schemeClr>
                </a:solidFill>
                <a:latin typeface="Century Gothic"/>
              </a:rPr>
              <a:t>2014/2015 –2024</a:t>
            </a:r>
            <a:endParaRPr lang="en-US" sz="2000" b="1">
              <a:solidFill>
                <a:schemeClr val="tx1">
                  <a:lumMod val="76000"/>
                  <a:lumOff val="24000"/>
                </a:schemeClr>
              </a:solidFill>
              <a:latin typeface="Century Gothic"/>
            </a:endParaRPr>
          </a:p>
        </p:txBody>
      </p:sp>
      <p:sp>
        <p:nvSpPr>
          <p:cNvPr id="20" name="TextBox 5">
            <a:extLst>
              <a:ext uri="{FF2B5EF4-FFF2-40B4-BE49-F238E27FC236}">
                <a16:creationId xmlns:a16="http://schemas.microsoft.com/office/drawing/2014/main" id="{F304C91C-1366-EA27-5851-ECEA067E1F8E}"/>
              </a:ext>
            </a:extLst>
          </p:cNvPr>
          <p:cNvSpPr txBox="1"/>
          <p:nvPr/>
        </p:nvSpPr>
        <p:spPr>
          <a:xfrm>
            <a:off x="8465497" y="1090701"/>
            <a:ext cx="3007512"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tx1">
                    <a:lumMod val="75000"/>
                    <a:lumOff val="25000"/>
                  </a:schemeClr>
                </a:solidFill>
                <a:latin typeface="Century Gothic"/>
              </a:rPr>
              <a:t>Healthy Vegetation Change</a:t>
            </a:r>
            <a:endParaRPr lang="en-US" sz="1600">
              <a:solidFill>
                <a:schemeClr val="tx1">
                  <a:lumMod val="75000"/>
                  <a:lumOff val="25000"/>
                </a:schemeClr>
              </a:solidFill>
              <a:latin typeface="Century Gothic" panose="020B0502020202020204" pitchFamily="34" charset="0"/>
            </a:endParaRPr>
          </a:p>
        </p:txBody>
      </p:sp>
      <p:sp>
        <p:nvSpPr>
          <p:cNvPr id="21" name="TextBox 5">
            <a:extLst>
              <a:ext uri="{FF2B5EF4-FFF2-40B4-BE49-F238E27FC236}">
                <a16:creationId xmlns:a16="http://schemas.microsoft.com/office/drawing/2014/main" id="{C96C35A4-7900-8C38-4159-FD2E073FEF3F}"/>
              </a:ext>
            </a:extLst>
          </p:cNvPr>
          <p:cNvSpPr txBox="1"/>
          <p:nvPr/>
        </p:nvSpPr>
        <p:spPr>
          <a:xfrm>
            <a:off x="9017497" y="1474701"/>
            <a:ext cx="2730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0.3 (Increase)</a:t>
            </a:r>
            <a:endParaRPr lang="en-US" sz="1400">
              <a:solidFill>
                <a:schemeClr val="tx1">
                  <a:lumMod val="75000"/>
                  <a:lumOff val="25000"/>
                </a:schemeClr>
              </a:solidFill>
              <a:latin typeface="Century Gothic" panose="020B0502020202020204" pitchFamily="34" charset="0"/>
            </a:endParaRPr>
          </a:p>
        </p:txBody>
      </p:sp>
      <p:sp>
        <p:nvSpPr>
          <p:cNvPr id="22" name="TextBox 5">
            <a:extLst>
              <a:ext uri="{FF2B5EF4-FFF2-40B4-BE49-F238E27FC236}">
                <a16:creationId xmlns:a16="http://schemas.microsoft.com/office/drawing/2014/main" id="{21976B6F-8676-D92A-60F4-861851FEACA9}"/>
              </a:ext>
            </a:extLst>
          </p:cNvPr>
          <p:cNvSpPr txBox="1"/>
          <p:nvPr/>
        </p:nvSpPr>
        <p:spPr>
          <a:xfrm>
            <a:off x="9017497" y="3088701"/>
            <a:ext cx="2730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-0.5 (Decrease)</a:t>
            </a:r>
            <a:endParaRPr lang="en-US" sz="1400">
              <a:solidFill>
                <a:schemeClr val="tx1">
                  <a:lumMod val="75000"/>
                  <a:lumOff val="25000"/>
                </a:schemeClr>
              </a:solidFill>
              <a:latin typeface="Century Gothic" panose="020B0502020202020204" pitchFamily="34" charset="0"/>
            </a:endParaRPr>
          </a:p>
        </p:txBody>
      </p:sp>
      <p:sp>
        <p:nvSpPr>
          <p:cNvPr id="7" name="TextBox 5">
            <a:extLst>
              <a:ext uri="{FF2B5EF4-FFF2-40B4-BE49-F238E27FC236}">
                <a16:creationId xmlns:a16="http://schemas.microsoft.com/office/drawing/2014/main" id="{B4F93500-169C-20FA-9533-41A68D8A8BAD}"/>
              </a:ext>
            </a:extLst>
          </p:cNvPr>
          <p:cNvSpPr txBox="1"/>
          <p:nvPr/>
        </p:nvSpPr>
        <p:spPr>
          <a:xfrm>
            <a:off x="9015826" y="2138193"/>
            <a:ext cx="2730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0</a:t>
            </a:r>
          </a:p>
        </p:txBody>
      </p:sp>
      <p:sp>
        <p:nvSpPr>
          <p:cNvPr id="10" name="Rectangle 9">
            <a:extLst>
              <a:ext uri="{FF2B5EF4-FFF2-40B4-BE49-F238E27FC236}">
                <a16:creationId xmlns:a16="http://schemas.microsoft.com/office/drawing/2014/main" id="{17AB5CB7-CCF2-1EE0-CB72-AF10261CB8B8}"/>
              </a:ext>
            </a:extLst>
          </p:cNvPr>
          <p:cNvSpPr/>
          <p:nvPr/>
        </p:nvSpPr>
        <p:spPr>
          <a:xfrm>
            <a:off x="8612909" y="3679150"/>
            <a:ext cx="338666" cy="246303"/>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5">
            <a:extLst>
              <a:ext uri="{FF2B5EF4-FFF2-40B4-BE49-F238E27FC236}">
                <a16:creationId xmlns:a16="http://schemas.microsoft.com/office/drawing/2014/main" id="{E0F23CDA-8601-87DB-8953-BC9CE7AD6B87}"/>
              </a:ext>
            </a:extLst>
          </p:cNvPr>
          <p:cNvSpPr txBox="1"/>
          <p:nvPr/>
        </p:nvSpPr>
        <p:spPr>
          <a:xfrm>
            <a:off x="9025194" y="3650579"/>
            <a:ext cx="2730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Chatham County Boundary</a:t>
            </a:r>
            <a:endParaRPr lang="en-US" sz="1400">
              <a:solidFill>
                <a:schemeClr val="tx1">
                  <a:lumMod val="75000"/>
                  <a:lumOff val="25000"/>
                </a:schemeClr>
              </a:solidFill>
              <a:latin typeface="Century Gothic" panose="020B0502020202020204" pitchFamily="34" charset="0"/>
            </a:endParaRPr>
          </a:p>
        </p:txBody>
      </p:sp>
      <p:sp>
        <p:nvSpPr>
          <p:cNvPr id="9" name="TextBox 5">
            <a:extLst>
              <a:ext uri="{FF2B5EF4-FFF2-40B4-BE49-F238E27FC236}">
                <a16:creationId xmlns:a16="http://schemas.microsoft.com/office/drawing/2014/main" id="{648AC206-F9C9-DDC8-87D6-D17943DBBDED}"/>
              </a:ext>
            </a:extLst>
          </p:cNvPr>
          <p:cNvSpPr txBox="1"/>
          <p:nvPr/>
        </p:nvSpPr>
        <p:spPr>
          <a:xfrm>
            <a:off x="-591784" y="6096151"/>
            <a:ext cx="8123490"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schemeClr val="tx1">
                    <a:lumMod val="76000"/>
                    <a:lumOff val="24000"/>
                  </a:schemeClr>
                </a:solidFill>
                <a:latin typeface="Century Gothic"/>
                <a:ea typeface="Calibri"/>
                <a:cs typeface="Calibri"/>
              </a:rPr>
              <a:t>Basemap Credits: </a:t>
            </a:r>
            <a:r>
              <a:rPr lang="en-US" sz="1000">
                <a:solidFill>
                  <a:schemeClr val="tx1">
                    <a:lumMod val="76000"/>
                    <a:lumOff val="24000"/>
                  </a:schemeClr>
                </a:solidFill>
                <a:latin typeface="Century Gothic"/>
                <a:ea typeface="+mn-lt"/>
                <a:cs typeface="+mn-lt"/>
              </a:rPr>
              <a:t>Esri, HERE, Garmin, INCREMENT P, © OpenStreetMap contributors, and the GIS User Community</a:t>
            </a:r>
            <a:endParaRPr lang="en-US" sz="1000">
              <a:solidFill>
                <a:schemeClr val="tx1">
                  <a:lumMod val="76000"/>
                  <a:lumOff val="24000"/>
                </a:schemeClr>
              </a:solidFill>
              <a:latin typeface="Century Gothic"/>
            </a:endParaRPr>
          </a:p>
        </p:txBody>
      </p:sp>
      <p:sp>
        <p:nvSpPr>
          <p:cNvPr id="5" name="TextBox 4">
            <a:extLst>
              <a:ext uri="{FF2B5EF4-FFF2-40B4-BE49-F238E27FC236}">
                <a16:creationId xmlns:a16="http://schemas.microsoft.com/office/drawing/2014/main" id="{F5699EFE-C86A-5236-AE1C-114860A405DE}"/>
              </a:ext>
            </a:extLst>
          </p:cNvPr>
          <p:cNvSpPr txBox="1"/>
          <p:nvPr/>
        </p:nvSpPr>
        <p:spPr>
          <a:xfrm>
            <a:off x="8341806" y="4690905"/>
            <a:ext cx="3639177" cy="163121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855A96"/>
                </a:solidFill>
                <a:latin typeface="Century Gothic"/>
              </a:rPr>
              <a:t>9,435 acres</a:t>
            </a:r>
            <a:r>
              <a:rPr lang="en-US" sz="2000">
                <a:solidFill>
                  <a:srgbClr val="855A96"/>
                </a:solidFill>
                <a:latin typeface="Century Gothic"/>
              </a:rPr>
              <a:t> (~3%) of Chatham County saw significant decreases in vegetation health between 2014 – 2015 and 2024.</a:t>
            </a:r>
            <a:endParaRPr lang="en-US">
              <a:ea typeface="Calibri" panose="020F0502020204030204"/>
              <a:cs typeface="Calibri" panose="020F0502020204030204"/>
            </a:endParaRPr>
          </a:p>
        </p:txBody>
      </p:sp>
      <p:sp>
        <p:nvSpPr>
          <p:cNvPr id="18" name="Text Placeholder 17">
            <a:extLst>
              <a:ext uri="{FF2B5EF4-FFF2-40B4-BE49-F238E27FC236}">
                <a16:creationId xmlns:a16="http://schemas.microsoft.com/office/drawing/2014/main" id="{D371F9D1-0212-AA2A-2967-9DF3DE47555B}"/>
              </a:ext>
            </a:extLst>
          </p:cNvPr>
          <p:cNvSpPr>
            <a:spLocks noGrp="1"/>
          </p:cNvSpPr>
          <p:nvPr>
            <p:ph type="body" sz="quarter" idx="17"/>
          </p:nvPr>
        </p:nvSpPr>
        <p:spPr>
          <a:xfrm>
            <a:off x="213809" y="264410"/>
            <a:ext cx="11759238" cy="270043"/>
          </a:xfrm>
        </p:spPr>
        <p:txBody>
          <a:bodyPr/>
          <a:lstStyle/>
          <a:p>
            <a:r>
              <a:rPr lang="en-US">
                <a:latin typeface="Century Gothic"/>
              </a:rPr>
              <a:t>Results: Vegetation Health</a:t>
            </a:r>
            <a:endParaRPr lang="en-US"/>
          </a:p>
          <a:p>
            <a:endParaRPr lang="en-US"/>
          </a:p>
        </p:txBody>
      </p:sp>
    </p:spTree>
    <p:extLst>
      <p:ext uri="{BB962C8B-B14F-4D97-AF65-F5344CB8AC3E}">
        <p14:creationId xmlns:p14="http://schemas.microsoft.com/office/powerpoint/2010/main" val="115726484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768AC-7F95-59B4-55D0-207BC1E77BF3}"/>
            </a:ext>
          </a:extLst>
        </p:cNvPr>
        <p:cNvGrpSpPr/>
        <p:nvPr/>
      </p:nvGrpSpPr>
      <p:grpSpPr>
        <a:xfrm>
          <a:off x="0" y="0"/>
          <a:ext cx="0" cy="0"/>
          <a:chOff x="0" y="0"/>
          <a:chExt cx="0" cy="0"/>
        </a:xfrm>
      </p:grpSpPr>
      <p:pic>
        <p:nvPicPr>
          <p:cNvPr id="53" name="Picture 52" descr="A map of a city&#10;&#10;AI-generated content may be incorrect.">
            <a:extLst>
              <a:ext uri="{FF2B5EF4-FFF2-40B4-BE49-F238E27FC236}">
                <a16:creationId xmlns:a16="http://schemas.microsoft.com/office/drawing/2014/main" id="{E27EE908-12CA-95DD-7D86-D556DCEC7B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333" y="3569305"/>
            <a:ext cx="3462048" cy="2690931"/>
          </a:xfrm>
          <a:prstGeom prst="rect">
            <a:avLst/>
          </a:prstGeom>
        </p:spPr>
      </p:pic>
      <p:pic>
        <p:nvPicPr>
          <p:cNvPr id="52" name="Picture 51" descr="A map of a city&#10;&#10;AI-generated content may be incorrect.">
            <a:extLst>
              <a:ext uri="{FF2B5EF4-FFF2-40B4-BE49-F238E27FC236}">
                <a16:creationId xmlns:a16="http://schemas.microsoft.com/office/drawing/2014/main" id="{92D9C7A6-ABDA-96D8-88FB-77BD4798F0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262" y="726496"/>
            <a:ext cx="3439637" cy="2657315"/>
          </a:xfrm>
          <a:prstGeom prst="rect">
            <a:avLst/>
          </a:prstGeom>
        </p:spPr>
      </p:pic>
      <p:sp>
        <p:nvSpPr>
          <p:cNvPr id="3" name="Slide Number Placeholder 2">
            <a:extLst>
              <a:ext uri="{FF2B5EF4-FFF2-40B4-BE49-F238E27FC236}">
                <a16:creationId xmlns:a16="http://schemas.microsoft.com/office/drawing/2014/main" id="{F51BA2EC-DFFE-22BF-C89E-1397848004EC}"/>
              </a:ext>
            </a:extLst>
          </p:cNvPr>
          <p:cNvSpPr>
            <a:spLocks noGrp="1"/>
          </p:cNvSpPr>
          <p:nvPr>
            <p:ph type="sldNum" sz="quarter" idx="10"/>
          </p:nvPr>
        </p:nvSpPr>
        <p:spPr/>
        <p:txBody>
          <a:bodyPr/>
          <a:lstStyle/>
          <a:p>
            <a:fld id="{9C3AC94F-0BCF-4004-89AE-D672EB8CABD9}" type="slidenum">
              <a:rPr lang="en-US" smtClean="0">
                <a:solidFill>
                  <a:srgbClr val="885C99"/>
                </a:solidFill>
              </a:rPr>
              <a:pPr/>
              <a:t>12</a:t>
            </a:fld>
            <a:endParaRPr lang="en-US">
              <a:solidFill>
                <a:srgbClr val="885C99"/>
              </a:solidFill>
            </a:endParaRPr>
          </a:p>
        </p:txBody>
      </p:sp>
      <p:sp>
        <p:nvSpPr>
          <p:cNvPr id="7" name="Text Placeholder 6">
            <a:extLst>
              <a:ext uri="{FF2B5EF4-FFF2-40B4-BE49-F238E27FC236}">
                <a16:creationId xmlns:a16="http://schemas.microsoft.com/office/drawing/2014/main" id="{3FECD8DD-DADA-FE75-7B8E-228108A45FCE}"/>
              </a:ext>
            </a:extLst>
          </p:cNvPr>
          <p:cNvSpPr>
            <a:spLocks noGrp="1"/>
          </p:cNvSpPr>
          <p:nvPr>
            <p:ph type="body" sz="quarter" idx="18"/>
          </p:nvPr>
        </p:nvSpPr>
        <p:spPr/>
        <p:txBody>
          <a:bodyPr/>
          <a:lstStyle/>
          <a:p>
            <a:r>
              <a:rPr lang="en-US">
                <a:solidFill>
                  <a:srgbClr val="885C99"/>
                </a:solidFill>
                <a:latin typeface="Century Gothic"/>
              </a:rPr>
              <a:t>Chatham County Health &amp; Air Quality</a:t>
            </a:r>
            <a:endParaRPr lang="en-US">
              <a:solidFill>
                <a:srgbClr val="885C99"/>
              </a:solidFill>
            </a:endParaRPr>
          </a:p>
        </p:txBody>
      </p:sp>
      <p:sp>
        <p:nvSpPr>
          <p:cNvPr id="24" name="TextBox 23">
            <a:extLst>
              <a:ext uri="{FF2B5EF4-FFF2-40B4-BE49-F238E27FC236}">
                <a16:creationId xmlns:a16="http://schemas.microsoft.com/office/drawing/2014/main" id="{B9D29647-FEB7-313E-CCB1-AEC650129EB8}"/>
              </a:ext>
            </a:extLst>
          </p:cNvPr>
          <p:cNvSpPr txBox="1"/>
          <p:nvPr/>
        </p:nvSpPr>
        <p:spPr>
          <a:xfrm>
            <a:off x="1230778" y="3044115"/>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1</a:t>
            </a:r>
          </a:p>
        </p:txBody>
      </p:sp>
      <p:sp>
        <p:nvSpPr>
          <p:cNvPr id="25" name="TextBox 24">
            <a:extLst>
              <a:ext uri="{FF2B5EF4-FFF2-40B4-BE49-F238E27FC236}">
                <a16:creationId xmlns:a16="http://schemas.microsoft.com/office/drawing/2014/main" id="{8CEEF3BE-CEF5-0ED7-7A48-10B45D6E3812}"/>
              </a:ext>
            </a:extLst>
          </p:cNvPr>
          <p:cNvSpPr txBox="1"/>
          <p:nvPr/>
        </p:nvSpPr>
        <p:spPr>
          <a:xfrm>
            <a:off x="1444898" y="3050535"/>
            <a:ext cx="76798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2 mi</a:t>
            </a:r>
          </a:p>
        </p:txBody>
      </p:sp>
      <p:sp>
        <p:nvSpPr>
          <p:cNvPr id="26" name="TextBox 25">
            <a:extLst>
              <a:ext uri="{FF2B5EF4-FFF2-40B4-BE49-F238E27FC236}">
                <a16:creationId xmlns:a16="http://schemas.microsoft.com/office/drawing/2014/main" id="{18591632-D126-195D-DC8F-DBAFF30C64FF}"/>
              </a:ext>
            </a:extLst>
          </p:cNvPr>
          <p:cNvSpPr txBox="1"/>
          <p:nvPr/>
        </p:nvSpPr>
        <p:spPr>
          <a:xfrm>
            <a:off x="897371" y="3039281"/>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0</a:t>
            </a:r>
          </a:p>
        </p:txBody>
      </p:sp>
      <p:sp>
        <p:nvSpPr>
          <p:cNvPr id="12" name="TextBox 11">
            <a:extLst>
              <a:ext uri="{FF2B5EF4-FFF2-40B4-BE49-F238E27FC236}">
                <a16:creationId xmlns:a16="http://schemas.microsoft.com/office/drawing/2014/main" id="{1B2207CE-A648-A652-8D74-83B32E94EE03}"/>
              </a:ext>
            </a:extLst>
          </p:cNvPr>
          <p:cNvSpPr txBox="1"/>
          <p:nvPr/>
        </p:nvSpPr>
        <p:spPr>
          <a:xfrm>
            <a:off x="139576" y="702177"/>
            <a:ext cx="1867472" cy="69249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1">
                <a:solidFill>
                  <a:schemeClr val="tx1">
                    <a:lumMod val="75000"/>
                    <a:lumOff val="25000"/>
                  </a:schemeClr>
                </a:solidFill>
                <a:latin typeface="Century Gothic"/>
              </a:rPr>
              <a:t>Pooler </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b="1">
                <a:solidFill>
                  <a:schemeClr val="tx1">
                    <a:lumMod val="75000"/>
                    <a:lumOff val="25000"/>
                  </a:schemeClr>
                </a:solidFill>
                <a:latin typeface="Century Gothic"/>
              </a:rPr>
              <a:t>NDVI</a:t>
            </a:r>
            <a:endParaRPr lang="en-US" sz="1300" b="1">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a:solidFill>
                  <a:schemeClr val="tx1">
                    <a:lumMod val="75000"/>
                    <a:lumOff val="25000"/>
                  </a:schemeClr>
                </a:solidFill>
                <a:latin typeface="Century Gothic"/>
              </a:rPr>
              <a:t>2014 – 2024</a:t>
            </a:r>
            <a:endParaRPr lang="en-US" sz="1300">
              <a:solidFill>
                <a:schemeClr val="tx1">
                  <a:lumMod val="75000"/>
                  <a:lumOff val="25000"/>
                </a:schemeClr>
              </a:solidFill>
              <a:latin typeface="Calibri" panose="020F0502020204030204"/>
              <a:ea typeface="Calibri" panose="020F0502020204030204"/>
              <a:cs typeface="Calibri" panose="020F0502020204030204"/>
            </a:endParaRPr>
          </a:p>
        </p:txBody>
      </p:sp>
      <p:sp>
        <p:nvSpPr>
          <p:cNvPr id="27" name="TextBox 26">
            <a:extLst>
              <a:ext uri="{FF2B5EF4-FFF2-40B4-BE49-F238E27FC236}">
                <a16:creationId xmlns:a16="http://schemas.microsoft.com/office/drawing/2014/main" id="{04E21133-3ECE-79EB-A3A9-59242D2A3AEC}"/>
              </a:ext>
            </a:extLst>
          </p:cNvPr>
          <p:cNvSpPr txBox="1"/>
          <p:nvPr/>
        </p:nvSpPr>
        <p:spPr>
          <a:xfrm>
            <a:off x="208046" y="3553285"/>
            <a:ext cx="1738320" cy="69249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1">
                <a:solidFill>
                  <a:schemeClr val="tx1">
                    <a:lumMod val="75000"/>
                    <a:lumOff val="25000"/>
                  </a:schemeClr>
                </a:solidFill>
                <a:latin typeface="Century Gothic"/>
              </a:rPr>
              <a:t>Pooler</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b="1">
                <a:solidFill>
                  <a:schemeClr val="tx1">
                    <a:lumMod val="75000"/>
                    <a:lumOff val="25000"/>
                  </a:schemeClr>
                </a:solidFill>
                <a:latin typeface="Century Gothic"/>
              </a:rPr>
              <a:t>Urban Heat</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a:solidFill>
                  <a:schemeClr val="tx1">
                    <a:lumMod val="75000"/>
                    <a:lumOff val="25000"/>
                  </a:schemeClr>
                </a:solidFill>
                <a:latin typeface="Century Gothic"/>
              </a:rPr>
              <a:t>2014 – 2024</a:t>
            </a:r>
          </a:p>
        </p:txBody>
      </p:sp>
      <p:sp>
        <p:nvSpPr>
          <p:cNvPr id="45" name="TextBox 44">
            <a:extLst>
              <a:ext uri="{FF2B5EF4-FFF2-40B4-BE49-F238E27FC236}">
                <a16:creationId xmlns:a16="http://schemas.microsoft.com/office/drawing/2014/main" id="{A65E2DCD-EDB5-75DF-B360-8D0D5941942E}"/>
              </a:ext>
            </a:extLst>
          </p:cNvPr>
          <p:cNvSpPr txBox="1"/>
          <p:nvPr/>
        </p:nvSpPr>
        <p:spPr>
          <a:xfrm>
            <a:off x="1090793" y="5902827"/>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1</a:t>
            </a:r>
          </a:p>
        </p:txBody>
      </p:sp>
      <p:sp>
        <p:nvSpPr>
          <p:cNvPr id="48" name="TextBox 47">
            <a:extLst>
              <a:ext uri="{FF2B5EF4-FFF2-40B4-BE49-F238E27FC236}">
                <a16:creationId xmlns:a16="http://schemas.microsoft.com/office/drawing/2014/main" id="{EA4B42CF-BD8F-B390-6E11-4DF5031725B5}"/>
              </a:ext>
            </a:extLst>
          </p:cNvPr>
          <p:cNvSpPr txBox="1"/>
          <p:nvPr/>
        </p:nvSpPr>
        <p:spPr>
          <a:xfrm>
            <a:off x="1355555" y="5907574"/>
            <a:ext cx="76798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2 mi</a:t>
            </a:r>
          </a:p>
        </p:txBody>
      </p:sp>
      <p:sp>
        <p:nvSpPr>
          <p:cNvPr id="50" name="TextBox 49">
            <a:extLst>
              <a:ext uri="{FF2B5EF4-FFF2-40B4-BE49-F238E27FC236}">
                <a16:creationId xmlns:a16="http://schemas.microsoft.com/office/drawing/2014/main" id="{2DD7103A-D390-08B3-B5CA-5AF33AD17A6F}"/>
              </a:ext>
            </a:extLst>
          </p:cNvPr>
          <p:cNvSpPr txBox="1"/>
          <p:nvPr/>
        </p:nvSpPr>
        <p:spPr>
          <a:xfrm>
            <a:off x="802126" y="5897993"/>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0</a:t>
            </a:r>
          </a:p>
        </p:txBody>
      </p:sp>
      <p:sp>
        <p:nvSpPr>
          <p:cNvPr id="4" name="TextBox 3">
            <a:extLst>
              <a:ext uri="{FF2B5EF4-FFF2-40B4-BE49-F238E27FC236}">
                <a16:creationId xmlns:a16="http://schemas.microsoft.com/office/drawing/2014/main" id="{5C993C98-2850-6F01-8E08-30A7FF985BDA}"/>
              </a:ext>
            </a:extLst>
          </p:cNvPr>
          <p:cNvSpPr txBox="1"/>
          <p:nvPr/>
        </p:nvSpPr>
        <p:spPr>
          <a:xfrm>
            <a:off x="7164439" y="1469404"/>
            <a:ext cx="3299031"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solidFill>
                  <a:schemeClr val="tx1">
                    <a:lumMod val="75000"/>
                    <a:lumOff val="25000"/>
                  </a:schemeClr>
                </a:solidFill>
                <a:latin typeface="Century Gothic"/>
                <a:ea typeface="Calibri"/>
                <a:cs typeface="Calibri"/>
              </a:rPr>
              <a:t>Pooler Density Plot (Pearson r = -0.618)</a:t>
            </a:r>
          </a:p>
        </p:txBody>
      </p:sp>
      <p:sp>
        <p:nvSpPr>
          <p:cNvPr id="20" name="TextBox 5">
            <a:extLst>
              <a:ext uri="{FF2B5EF4-FFF2-40B4-BE49-F238E27FC236}">
                <a16:creationId xmlns:a16="http://schemas.microsoft.com/office/drawing/2014/main" id="{EC7E61FB-FA2F-2064-0416-19F69069A915}"/>
              </a:ext>
            </a:extLst>
          </p:cNvPr>
          <p:cNvSpPr txBox="1"/>
          <p:nvPr/>
        </p:nvSpPr>
        <p:spPr>
          <a:xfrm>
            <a:off x="4033822" y="709909"/>
            <a:ext cx="3007512"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NDVI </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Change</a:t>
            </a:r>
            <a:endParaRPr lang="en-US" sz="1200">
              <a:solidFill>
                <a:schemeClr val="tx1">
                  <a:lumMod val="75000"/>
                  <a:lumOff val="25000"/>
                </a:schemeClr>
              </a:solidFill>
              <a:latin typeface="Century Gothic" panose="020B0502020202020204" pitchFamily="34" charset="0"/>
            </a:endParaRPr>
          </a:p>
        </p:txBody>
      </p:sp>
      <p:sp>
        <p:nvSpPr>
          <p:cNvPr id="29" name="TextBox 5">
            <a:extLst>
              <a:ext uri="{FF2B5EF4-FFF2-40B4-BE49-F238E27FC236}">
                <a16:creationId xmlns:a16="http://schemas.microsoft.com/office/drawing/2014/main" id="{938F2462-8906-BA40-E747-A3D79EC334DF}"/>
              </a:ext>
            </a:extLst>
          </p:cNvPr>
          <p:cNvSpPr txBox="1"/>
          <p:nvPr/>
        </p:nvSpPr>
        <p:spPr>
          <a:xfrm>
            <a:off x="4399555" y="1179089"/>
            <a:ext cx="1146605"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0.3 (Increase)</a:t>
            </a:r>
            <a:endParaRPr lang="en-US" sz="1000">
              <a:solidFill>
                <a:schemeClr val="tx1">
                  <a:lumMod val="75000"/>
                  <a:lumOff val="25000"/>
                </a:schemeClr>
              </a:solidFill>
              <a:latin typeface="Century Gothic" panose="020B0502020202020204" pitchFamily="34" charset="0"/>
            </a:endParaRPr>
          </a:p>
        </p:txBody>
      </p:sp>
      <p:sp>
        <p:nvSpPr>
          <p:cNvPr id="32" name="TextBox 5">
            <a:extLst>
              <a:ext uri="{FF2B5EF4-FFF2-40B4-BE49-F238E27FC236}">
                <a16:creationId xmlns:a16="http://schemas.microsoft.com/office/drawing/2014/main" id="{23A2BDBD-BA61-D3F9-1C71-F369539CAA1F}"/>
              </a:ext>
            </a:extLst>
          </p:cNvPr>
          <p:cNvSpPr txBox="1"/>
          <p:nvPr/>
        </p:nvSpPr>
        <p:spPr>
          <a:xfrm>
            <a:off x="4399555" y="2658062"/>
            <a:ext cx="1138579"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-0.5 (Decrease)</a:t>
            </a:r>
            <a:endParaRPr lang="en-US" sz="1000">
              <a:solidFill>
                <a:schemeClr val="tx1">
                  <a:lumMod val="75000"/>
                  <a:lumOff val="25000"/>
                </a:schemeClr>
              </a:solidFill>
              <a:latin typeface="Century Gothic" panose="020B0502020202020204" pitchFamily="34" charset="0"/>
            </a:endParaRPr>
          </a:p>
        </p:txBody>
      </p:sp>
      <p:sp>
        <p:nvSpPr>
          <p:cNvPr id="37" name="TextBox 5">
            <a:extLst>
              <a:ext uri="{FF2B5EF4-FFF2-40B4-BE49-F238E27FC236}">
                <a16:creationId xmlns:a16="http://schemas.microsoft.com/office/drawing/2014/main" id="{529AEFA9-2798-26AF-300E-26221140DA4A}"/>
              </a:ext>
            </a:extLst>
          </p:cNvPr>
          <p:cNvSpPr txBox="1"/>
          <p:nvPr/>
        </p:nvSpPr>
        <p:spPr>
          <a:xfrm>
            <a:off x="4403529" y="1904157"/>
            <a:ext cx="867756"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endParaRPr lang="en-US" sz="800">
              <a:solidFill>
                <a:schemeClr val="tx1">
                  <a:lumMod val="75000"/>
                  <a:lumOff val="25000"/>
                </a:schemeClr>
              </a:solidFill>
              <a:latin typeface="Century Gothic"/>
            </a:endParaRPr>
          </a:p>
        </p:txBody>
      </p:sp>
      <p:sp>
        <p:nvSpPr>
          <p:cNvPr id="40" name="Rectangle 39">
            <a:extLst>
              <a:ext uri="{FF2B5EF4-FFF2-40B4-BE49-F238E27FC236}">
                <a16:creationId xmlns:a16="http://schemas.microsoft.com/office/drawing/2014/main" id="{55CFC4B0-84AA-69C4-2E2D-2AEA55381919}"/>
              </a:ext>
            </a:extLst>
          </p:cNvPr>
          <p:cNvSpPr/>
          <p:nvPr/>
        </p:nvSpPr>
        <p:spPr>
          <a:xfrm>
            <a:off x="4165086" y="3120348"/>
            <a:ext cx="208845" cy="172925"/>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3" name="TextBox 5">
            <a:extLst>
              <a:ext uri="{FF2B5EF4-FFF2-40B4-BE49-F238E27FC236}">
                <a16:creationId xmlns:a16="http://schemas.microsoft.com/office/drawing/2014/main" id="{EB08B4EB-9F97-7FB0-A6E7-24D656BC8BB7}"/>
              </a:ext>
            </a:extLst>
          </p:cNvPr>
          <p:cNvSpPr txBox="1"/>
          <p:nvPr/>
        </p:nvSpPr>
        <p:spPr>
          <a:xfrm>
            <a:off x="4378628" y="2977082"/>
            <a:ext cx="982660"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County </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Boundary</a:t>
            </a:r>
            <a:endParaRPr lang="en-US" sz="1200">
              <a:solidFill>
                <a:schemeClr val="tx1">
                  <a:lumMod val="75000"/>
                  <a:lumOff val="25000"/>
                </a:schemeClr>
              </a:solidFill>
              <a:latin typeface="Century Gothic" panose="020B0502020202020204" pitchFamily="34" charset="0"/>
            </a:endParaRPr>
          </a:p>
        </p:txBody>
      </p:sp>
      <p:pic>
        <p:nvPicPr>
          <p:cNvPr id="44" name="Picture 43" descr="A yellow and green gradient&#10;&#10;AI-generated content may be incorrect.">
            <a:extLst>
              <a:ext uri="{FF2B5EF4-FFF2-40B4-BE49-F238E27FC236}">
                <a16:creationId xmlns:a16="http://schemas.microsoft.com/office/drawing/2014/main" id="{DA2E5B1F-37EA-AD7E-BE08-5760810E53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4165248" y="1212848"/>
            <a:ext cx="237772" cy="1677812"/>
          </a:xfrm>
          <a:prstGeom prst="rect">
            <a:avLst/>
          </a:prstGeom>
        </p:spPr>
      </p:pic>
      <p:sp>
        <p:nvSpPr>
          <p:cNvPr id="46" name="TextBox 5">
            <a:extLst>
              <a:ext uri="{FF2B5EF4-FFF2-40B4-BE49-F238E27FC236}">
                <a16:creationId xmlns:a16="http://schemas.microsoft.com/office/drawing/2014/main" id="{76EA09F7-6A53-953B-2D49-AA6AB33D98A4}"/>
              </a:ext>
            </a:extLst>
          </p:cNvPr>
          <p:cNvSpPr txBox="1"/>
          <p:nvPr/>
        </p:nvSpPr>
        <p:spPr>
          <a:xfrm>
            <a:off x="3994713" y="3594623"/>
            <a:ext cx="1356513"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Urban Heat</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Change</a:t>
            </a:r>
            <a:endParaRPr lang="en-US" sz="1200">
              <a:solidFill>
                <a:schemeClr val="tx1">
                  <a:lumMod val="75000"/>
                  <a:lumOff val="25000"/>
                </a:schemeClr>
              </a:solidFill>
              <a:latin typeface="Century Gothic" panose="020B0502020202020204" pitchFamily="34" charset="0"/>
            </a:endParaRPr>
          </a:p>
        </p:txBody>
      </p:sp>
      <p:pic>
        <p:nvPicPr>
          <p:cNvPr id="47" name="Picture 46" descr="A white and pink gradient&#10;&#10;AI-generated content may be incorrect.">
            <a:extLst>
              <a:ext uri="{FF2B5EF4-FFF2-40B4-BE49-F238E27FC236}">
                <a16:creationId xmlns:a16="http://schemas.microsoft.com/office/drawing/2014/main" id="{55E05DA7-B508-E280-7D3E-1830AF649C7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30321" y="4059413"/>
            <a:ext cx="222957" cy="1651706"/>
          </a:xfrm>
          <a:prstGeom prst="rect">
            <a:avLst/>
          </a:prstGeom>
        </p:spPr>
      </p:pic>
      <p:sp>
        <p:nvSpPr>
          <p:cNvPr id="49" name="TextBox 5">
            <a:extLst>
              <a:ext uri="{FF2B5EF4-FFF2-40B4-BE49-F238E27FC236}">
                <a16:creationId xmlns:a16="http://schemas.microsoft.com/office/drawing/2014/main" id="{D714A7AA-EDC2-2540-3D50-B02927C3B6C8}"/>
              </a:ext>
            </a:extLst>
          </p:cNvPr>
          <p:cNvSpPr txBox="1"/>
          <p:nvPr/>
        </p:nvSpPr>
        <p:spPr>
          <a:xfrm>
            <a:off x="4354399" y="4051599"/>
            <a:ext cx="1018946"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30 </a:t>
            </a:r>
            <a:r>
              <a:rPr lang="en-US" sz="1000">
                <a:solidFill>
                  <a:schemeClr val="tx1">
                    <a:lumMod val="75000"/>
                    <a:lumOff val="25000"/>
                  </a:schemeClr>
                </a:solidFill>
                <a:ea typeface="+mn-lt"/>
                <a:cs typeface="+mn-lt"/>
              </a:rPr>
              <a:t>°F</a:t>
            </a:r>
            <a:endParaRPr lang="en-US" sz="800">
              <a:solidFill>
                <a:schemeClr val="tx1">
                  <a:lumMod val="75000"/>
                  <a:lumOff val="25000"/>
                </a:schemeClr>
              </a:solidFill>
              <a:latin typeface="Century Gothic" panose="020B0502020202020204" pitchFamily="34" charset="0"/>
            </a:endParaRPr>
          </a:p>
        </p:txBody>
      </p:sp>
      <p:sp>
        <p:nvSpPr>
          <p:cNvPr id="56" name="TextBox 5">
            <a:extLst>
              <a:ext uri="{FF2B5EF4-FFF2-40B4-BE49-F238E27FC236}">
                <a16:creationId xmlns:a16="http://schemas.microsoft.com/office/drawing/2014/main" id="{9BD73F38-01D4-17B1-8688-83C35D5495FE}"/>
              </a:ext>
            </a:extLst>
          </p:cNvPr>
          <p:cNvSpPr txBox="1"/>
          <p:nvPr/>
        </p:nvSpPr>
        <p:spPr>
          <a:xfrm>
            <a:off x="4365687" y="4756348"/>
            <a:ext cx="801232"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 °F</a:t>
            </a:r>
            <a:endParaRPr lang="en-US" sz="800">
              <a:solidFill>
                <a:schemeClr val="tx1">
                  <a:lumMod val="75000"/>
                  <a:lumOff val="25000"/>
                </a:schemeClr>
              </a:solidFill>
              <a:latin typeface="Century Gothic" panose="020B0502020202020204" pitchFamily="34" charset="0"/>
            </a:endParaRPr>
          </a:p>
        </p:txBody>
      </p:sp>
      <p:sp>
        <p:nvSpPr>
          <p:cNvPr id="57" name="TextBox 5">
            <a:extLst>
              <a:ext uri="{FF2B5EF4-FFF2-40B4-BE49-F238E27FC236}">
                <a16:creationId xmlns:a16="http://schemas.microsoft.com/office/drawing/2014/main" id="{EFDDD5D8-99E0-4C7C-70B5-6DA09AD3EBC7}"/>
              </a:ext>
            </a:extLst>
          </p:cNvPr>
          <p:cNvSpPr txBox="1"/>
          <p:nvPr/>
        </p:nvSpPr>
        <p:spPr>
          <a:xfrm>
            <a:off x="4365688" y="5509074"/>
            <a:ext cx="656089"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-8</a:t>
            </a:r>
            <a:r>
              <a:rPr lang="en-US" sz="1000">
                <a:solidFill>
                  <a:schemeClr val="tx1">
                    <a:lumMod val="75000"/>
                    <a:lumOff val="25000"/>
                  </a:schemeClr>
                </a:solidFill>
                <a:latin typeface="Century Gothic"/>
                <a:ea typeface="Calibri"/>
                <a:cs typeface="Calibri"/>
              </a:rPr>
              <a:t> </a:t>
            </a:r>
            <a:r>
              <a:rPr lang="en-US" sz="1000">
                <a:solidFill>
                  <a:schemeClr val="tx1">
                    <a:lumMod val="75000"/>
                    <a:lumOff val="25000"/>
                  </a:schemeClr>
                </a:solidFill>
                <a:latin typeface="Calibri"/>
                <a:ea typeface="Calibri"/>
                <a:cs typeface="Calibri"/>
              </a:rPr>
              <a:t>°F</a:t>
            </a:r>
            <a:endParaRPr lang="en-US" sz="1000">
              <a:solidFill>
                <a:schemeClr val="tx1">
                  <a:lumMod val="75000"/>
                  <a:lumOff val="25000"/>
                </a:schemeClr>
              </a:solidFill>
              <a:latin typeface="Century Gothic" panose="020B0502020202020204" pitchFamily="34" charset="0"/>
            </a:endParaRPr>
          </a:p>
        </p:txBody>
      </p:sp>
      <p:sp>
        <p:nvSpPr>
          <p:cNvPr id="60" name="TextBox 35">
            <a:extLst>
              <a:ext uri="{FF2B5EF4-FFF2-40B4-BE49-F238E27FC236}">
                <a16:creationId xmlns:a16="http://schemas.microsoft.com/office/drawing/2014/main" id="{B50B38E1-5767-4503-F466-B782865C18C2}"/>
              </a:ext>
            </a:extLst>
          </p:cNvPr>
          <p:cNvSpPr txBox="1"/>
          <p:nvPr/>
        </p:nvSpPr>
        <p:spPr>
          <a:xfrm rot="16200000">
            <a:off x="4704657" y="3019362"/>
            <a:ext cx="228867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ea typeface="Calibri"/>
                <a:cs typeface="Calibri"/>
              </a:rPr>
              <a:t>NDVI Change (2014 – 2024)</a:t>
            </a:r>
            <a:endParaRPr lang="en-US" sz="1000">
              <a:solidFill>
                <a:schemeClr val="tx1">
                  <a:lumMod val="75000"/>
                  <a:lumOff val="25000"/>
                </a:schemeClr>
              </a:solidFill>
              <a:latin typeface="Century Gothic"/>
              <a:ea typeface="Calibri"/>
              <a:cs typeface="Calibri"/>
            </a:endParaRPr>
          </a:p>
        </p:txBody>
      </p:sp>
      <p:sp>
        <p:nvSpPr>
          <p:cNvPr id="61" name="Rectangle 60">
            <a:extLst>
              <a:ext uri="{FF2B5EF4-FFF2-40B4-BE49-F238E27FC236}">
                <a16:creationId xmlns:a16="http://schemas.microsoft.com/office/drawing/2014/main" id="{1F68624A-AB71-A2B8-7470-0728B10F500D}"/>
              </a:ext>
            </a:extLst>
          </p:cNvPr>
          <p:cNvSpPr/>
          <p:nvPr/>
        </p:nvSpPr>
        <p:spPr>
          <a:xfrm>
            <a:off x="4131219" y="5953860"/>
            <a:ext cx="208845" cy="172925"/>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2" name="TextBox 5">
            <a:extLst>
              <a:ext uri="{FF2B5EF4-FFF2-40B4-BE49-F238E27FC236}">
                <a16:creationId xmlns:a16="http://schemas.microsoft.com/office/drawing/2014/main" id="{0AFFAD4F-6F7A-68DD-59E1-3E356C914794}"/>
              </a:ext>
            </a:extLst>
          </p:cNvPr>
          <p:cNvSpPr txBox="1"/>
          <p:nvPr/>
        </p:nvSpPr>
        <p:spPr>
          <a:xfrm>
            <a:off x="4350808" y="5923603"/>
            <a:ext cx="2730422"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latin typeface="Century Gothic"/>
                <a:ea typeface="+mn-lt"/>
                <a:cs typeface="+mn-lt"/>
              </a:rPr>
              <a:t>Municipality Boundary</a:t>
            </a:r>
            <a:endParaRPr lang="en-US" dirty="0">
              <a:solidFill>
                <a:schemeClr val="tx1">
                  <a:lumMod val="75000"/>
                  <a:lumOff val="25000"/>
                </a:schemeClr>
              </a:solidFill>
            </a:endParaRPr>
          </a:p>
        </p:txBody>
      </p:sp>
      <p:sp>
        <p:nvSpPr>
          <p:cNvPr id="63" name="TextBox 35">
            <a:extLst>
              <a:ext uri="{FF2B5EF4-FFF2-40B4-BE49-F238E27FC236}">
                <a16:creationId xmlns:a16="http://schemas.microsoft.com/office/drawing/2014/main" id="{742CE6F4-7125-67EB-8822-A9F1998B51ED}"/>
              </a:ext>
            </a:extLst>
          </p:cNvPr>
          <p:cNvSpPr txBox="1"/>
          <p:nvPr/>
        </p:nvSpPr>
        <p:spPr>
          <a:xfrm>
            <a:off x="7938923" y="5090873"/>
            <a:ext cx="228867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ea typeface="Calibri"/>
                <a:cs typeface="Calibri"/>
              </a:rPr>
              <a:t>LST Change (2014 – 2024)</a:t>
            </a:r>
            <a:endParaRPr lang="en-US" sz="1000">
              <a:solidFill>
                <a:schemeClr val="tx1">
                  <a:lumMod val="75000"/>
                  <a:lumOff val="25000"/>
                </a:schemeClr>
              </a:solidFill>
              <a:latin typeface="Century Gothic"/>
              <a:ea typeface="Calibri"/>
              <a:cs typeface="Calibri"/>
            </a:endParaRPr>
          </a:p>
        </p:txBody>
      </p:sp>
      <p:sp>
        <p:nvSpPr>
          <p:cNvPr id="64" name="TextBox 53">
            <a:extLst>
              <a:ext uri="{FF2B5EF4-FFF2-40B4-BE49-F238E27FC236}">
                <a16:creationId xmlns:a16="http://schemas.microsoft.com/office/drawing/2014/main" id="{6E934CD2-13AE-D3DA-355C-6EA5F94FD153}"/>
              </a:ext>
            </a:extLst>
          </p:cNvPr>
          <p:cNvSpPr txBox="1"/>
          <p:nvPr/>
        </p:nvSpPr>
        <p:spPr>
          <a:xfrm>
            <a:off x="6231451" y="4849966"/>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-10</a:t>
            </a:r>
          </a:p>
        </p:txBody>
      </p:sp>
      <p:sp>
        <p:nvSpPr>
          <p:cNvPr id="65" name="TextBox 53">
            <a:extLst>
              <a:ext uri="{FF2B5EF4-FFF2-40B4-BE49-F238E27FC236}">
                <a16:creationId xmlns:a16="http://schemas.microsoft.com/office/drawing/2014/main" id="{E036B25E-C502-83AB-C8F6-17E850902B6A}"/>
              </a:ext>
            </a:extLst>
          </p:cNvPr>
          <p:cNvSpPr txBox="1"/>
          <p:nvPr/>
        </p:nvSpPr>
        <p:spPr>
          <a:xfrm>
            <a:off x="7572652" y="4853086"/>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p>
        </p:txBody>
      </p:sp>
      <p:sp>
        <p:nvSpPr>
          <p:cNvPr id="66" name="TextBox 53">
            <a:extLst>
              <a:ext uri="{FF2B5EF4-FFF2-40B4-BE49-F238E27FC236}">
                <a16:creationId xmlns:a16="http://schemas.microsoft.com/office/drawing/2014/main" id="{198E6862-AA18-E724-C83F-6701D3547B2E}"/>
              </a:ext>
            </a:extLst>
          </p:cNvPr>
          <p:cNvSpPr txBox="1"/>
          <p:nvPr/>
        </p:nvSpPr>
        <p:spPr>
          <a:xfrm>
            <a:off x="8787569" y="4876521"/>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10</a:t>
            </a:r>
          </a:p>
        </p:txBody>
      </p:sp>
      <p:sp>
        <p:nvSpPr>
          <p:cNvPr id="67" name="TextBox 53">
            <a:extLst>
              <a:ext uri="{FF2B5EF4-FFF2-40B4-BE49-F238E27FC236}">
                <a16:creationId xmlns:a16="http://schemas.microsoft.com/office/drawing/2014/main" id="{97A61DCE-A6F1-70CD-F65A-D8AB2D170944}"/>
              </a:ext>
            </a:extLst>
          </p:cNvPr>
          <p:cNvSpPr txBox="1"/>
          <p:nvPr/>
        </p:nvSpPr>
        <p:spPr>
          <a:xfrm>
            <a:off x="10090974" y="4875092"/>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20</a:t>
            </a:r>
          </a:p>
        </p:txBody>
      </p:sp>
      <p:sp>
        <p:nvSpPr>
          <p:cNvPr id="68" name="TextBox 53">
            <a:extLst>
              <a:ext uri="{FF2B5EF4-FFF2-40B4-BE49-F238E27FC236}">
                <a16:creationId xmlns:a16="http://schemas.microsoft.com/office/drawing/2014/main" id="{D707AD78-F09E-3116-ED7A-B97C4F31BDDA}"/>
              </a:ext>
            </a:extLst>
          </p:cNvPr>
          <p:cNvSpPr txBox="1"/>
          <p:nvPr/>
        </p:nvSpPr>
        <p:spPr>
          <a:xfrm>
            <a:off x="11371337" y="4856466"/>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30</a:t>
            </a:r>
          </a:p>
        </p:txBody>
      </p:sp>
      <p:sp>
        <p:nvSpPr>
          <p:cNvPr id="69" name="TextBox 53">
            <a:extLst>
              <a:ext uri="{FF2B5EF4-FFF2-40B4-BE49-F238E27FC236}">
                <a16:creationId xmlns:a16="http://schemas.microsoft.com/office/drawing/2014/main" id="{1DD5C38C-8685-D588-E856-B7566B2992B2}"/>
              </a:ext>
            </a:extLst>
          </p:cNvPr>
          <p:cNvSpPr txBox="1"/>
          <p:nvPr/>
        </p:nvSpPr>
        <p:spPr>
          <a:xfrm>
            <a:off x="5988740" y="466318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-0.6</a:t>
            </a:r>
          </a:p>
        </p:txBody>
      </p:sp>
      <p:sp>
        <p:nvSpPr>
          <p:cNvPr id="70" name="TextBox 53">
            <a:extLst>
              <a:ext uri="{FF2B5EF4-FFF2-40B4-BE49-F238E27FC236}">
                <a16:creationId xmlns:a16="http://schemas.microsoft.com/office/drawing/2014/main" id="{E21A685B-BBAA-4994-7817-6CF6B67D29FE}"/>
              </a:ext>
            </a:extLst>
          </p:cNvPr>
          <p:cNvSpPr txBox="1"/>
          <p:nvPr/>
        </p:nvSpPr>
        <p:spPr>
          <a:xfrm>
            <a:off x="5988740" y="4093907"/>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-0.4</a:t>
            </a:r>
          </a:p>
        </p:txBody>
      </p:sp>
      <p:sp>
        <p:nvSpPr>
          <p:cNvPr id="71" name="TextBox 53">
            <a:extLst>
              <a:ext uri="{FF2B5EF4-FFF2-40B4-BE49-F238E27FC236}">
                <a16:creationId xmlns:a16="http://schemas.microsoft.com/office/drawing/2014/main" id="{2D1C5CE1-EDFB-2174-653F-9DC7862668AA}"/>
              </a:ext>
            </a:extLst>
          </p:cNvPr>
          <p:cNvSpPr txBox="1"/>
          <p:nvPr/>
        </p:nvSpPr>
        <p:spPr>
          <a:xfrm>
            <a:off x="5988740" y="355929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-0.2</a:t>
            </a:r>
          </a:p>
        </p:txBody>
      </p:sp>
      <p:sp>
        <p:nvSpPr>
          <p:cNvPr id="72" name="TextBox 53">
            <a:extLst>
              <a:ext uri="{FF2B5EF4-FFF2-40B4-BE49-F238E27FC236}">
                <a16:creationId xmlns:a16="http://schemas.microsoft.com/office/drawing/2014/main" id="{8821334B-4075-8223-82C2-70C763A41AC6}"/>
              </a:ext>
            </a:extLst>
          </p:cNvPr>
          <p:cNvSpPr txBox="1"/>
          <p:nvPr/>
        </p:nvSpPr>
        <p:spPr>
          <a:xfrm>
            <a:off x="6135495" y="299041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p>
        </p:txBody>
      </p:sp>
      <p:sp>
        <p:nvSpPr>
          <p:cNvPr id="73" name="TextBox 53">
            <a:extLst>
              <a:ext uri="{FF2B5EF4-FFF2-40B4-BE49-F238E27FC236}">
                <a16:creationId xmlns:a16="http://schemas.microsoft.com/office/drawing/2014/main" id="{B517852A-C8C9-5BE2-688F-E100E1751B5E}"/>
              </a:ext>
            </a:extLst>
          </p:cNvPr>
          <p:cNvSpPr txBox="1"/>
          <p:nvPr/>
        </p:nvSpPr>
        <p:spPr>
          <a:xfrm>
            <a:off x="6079857" y="240742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0.2</a:t>
            </a:r>
          </a:p>
        </p:txBody>
      </p:sp>
      <p:sp>
        <p:nvSpPr>
          <p:cNvPr id="74" name="TextBox 53">
            <a:extLst>
              <a:ext uri="{FF2B5EF4-FFF2-40B4-BE49-F238E27FC236}">
                <a16:creationId xmlns:a16="http://schemas.microsoft.com/office/drawing/2014/main" id="{A3CC6F27-7B81-4B48-BDF9-1CE28BB462CF}"/>
              </a:ext>
            </a:extLst>
          </p:cNvPr>
          <p:cNvSpPr txBox="1"/>
          <p:nvPr/>
        </p:nvSpPr>
        <p:spPr>
          <a:xfrm>
            <a:off x="6079857" y="1851047"/>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0.4</a:t>
            </a:r>
          </a:p>
        </p:txBody>
      </p:sp>
      <p:pic>
        <p:nvPicPr>
          <p:cNvPr id="9" name="Picture 8" descr="A red and blue dots&#10;&#10;AI-generated content may be incorrect.">
            <a:extLst>
              <a:ext uri="{FF2B5EF4-FFF2-40B4-BE49-F238E27FC236}">
                <a16:creationId xmlns:a16="http://schemas.microsoft.com/office/drawing/2014/main" id="{9799078D-1219-0B6B-1D4C-6319E0157B0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78654" y="1892905"/>
            <a:ext cx="5167839" cy="2975430"/>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D8C0CEA1-9242-FE0B-BCC0-F6E735EC230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547" y="5643411"/>
            <a:ext cx="266700" cy="523875"/>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3FA0282-99A8-5F28-85B4-F3B61E8DB28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3547" y="2762424"/>
            <a:ext cx="266700" cy="523875"/>
          </a:xfrm>
          <a:prstGeom prst="rect">
            <a:avLst/>
          </a:prstGeom>
        </p:spPr>
      </p:pic>
      <p:sp>
        <p:nvSpPr>
          <p:cNvPr id="8" name="Text Placeholder 7">
            <a:extLst>
              <a:ext uri="{FF2B5EF4-FFF2-40B4-BE49-F238E27FC236}">
                <a16:creationId xmlns:a16="http://schemas.microsoft.com/office/drawing/2014/main" id="{1E595875-5754-A9FB-169C-55B0CDBC3B2E}"/>
              </a:ext>
            </a:extLst>
          </p:cNvPr>
          <p:cNvSpPr>
            <a:spLocks noGrp="1"/>
          </p:cNvSpPr>
          <p:nvPr>
            <p:ph type="body" sz="quarter" idx="17"/>
          </p:nvPr>
        </p:nvSpPr>
        <p:spPr>
          <a:xfrm>
            <a:off x="213809" y="264410"/>
            <a:ext cx="11759238" cy="466805"/>
          </a:xfrm>
        </p:spPr>
        <p:txBody>
          <a:bodyPr vert="horz" lIns="91440" tIns="45720" rIns="91440" bIns="45720" rtlCol="0" anchor="t">
            <a:noAutofit/>
          </a:bodyPr>
          <a:lstStyle/>
          <a:p>
            <a:r>
              <a:rPr lang="en-US">
                <a:solidFill>
                  <a:srgbClr val="885C99"/>
                </a:solidFill>
                <a:latin typeface="Century Gothic"/>
              </a:rPr>
              <a:t>Results: Urban Heat &amp;Vegetation Correlation – Pooler</a:t>
            </a:r>
            <a:endParaRPr lang="en-US">
              <a:solidFill>
                <a:srgbClr val="885C99"/>
              </a:solidFill>
            </a:endParaRPr>
          </a:p>
        </p:txBody>
      </p:sp>
    </p:spTree>
    <p:extLst>
      <p:ext uri="{BB962C8B-B14F-4D97-AF65-F5344CB8AC3E}">
        <p14:creationId xmlns:p14="http://schemas.microsoft.com/office/powerpoint/2010/main" val="201678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0476C-CACE-4A74-7898-DA9F8D56FAAB}"/>
            </a:ext>
          </a:extLst>
        </p:cNvPr>
        <p:cNvGrpSpPr/>
        <p:nvPr/>
      </p:nvGrpSpPr>
      <p:grpSpPr>
        <a:xfrm>
          <a:off x="0" y="0"/>
          <a:ext cx="0" cy="0"/>
          <a:chOff x="0" y="0"/>
          <a:chExt cx="0" cy="0"/>
        </a:xfrm>
      </p:grpSpPr>
      <p:pic>
        <p:nvPicPr>
          <p:cNvPr id="55" name="Picture 54" descr="A map of a city&#10;&#10;AI-generated content may be incorrect.">
            <a:extLst>
              <a:ext uri="{FF2B5EF4-FFF2-40B4-BE49-F238E27FC236}">
                <a16:creationId xmlns:a16="http://schemas.microsoft.com/office/drawing/2014/main" id="{6AE9142A-2A6E-0D2C-82AC-A00420D2F9EB}"/>
              </a:ext>
            </a:extLst>
          </p:cNvPr>
          <p:cNvPicPr>
            <a:picLocks noChangeAspect="1"/>
          </p:cNvPicPr>
          <p:nvPr/>
        </p:nvPicPr>
        <p:blipFill>
          <a:blip r:embed="rId3" cstate="screen">
            <a:extLst>
              <a:ext uri="{28A0092B-C50C-407E-A947-70E740481C1C}">
                <a14:useLocalDpi xmlns:a14="http://schemas.microsoft.com/office/drawing/2010/main"/>
              </a:ext>
            </a:extLst>
          </a:blip>
          <a:srcRect r="-1682"/>
          <a:stretch/>
        </p:blipFill>
        <p:spPr>
          <a:xfrm>
            <a:off x="475104" y="3563381"/>
            <a:ext cx="3500151" cy="2679727"/>
          </a:xfrm>
          <a:prstGeom prst="rect">
            <a:avLst/>
          </a:prstGeom>
        </p:spPr>
      </p:pic>
      <p:pic>
        <p:nvPicPr>
          <p:cNvPr id="54" name="Picture 53" descr="A map of a city&#10;&#10;AI-generated content may be incorrect.">
            <a:extLst>
              <a:ext uri="{FF2B5EF4-FFF2-40B4-BE49-F238E27FC236}">
                <a16:creationId xmlns:a16="http://schemas.microsoft.com/office/drawing/2014/main" id="{4572B06F-FD8D-2878-07EC-F16A908FE0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167" y="718588"/>
            <a:ext cx="3450846" cy="2679725"/>
          </a:xfrm>
          <a:prstGeom prst="rect">
            <a:avLst/>
          </a:prstGeom>
        </p:spPr>
      </p:pic>
      <p:sp>
        <p:nvSpPr>
          <p:cNvPr id="3" name="Slide Number Placeholder 2">
            <a:extLst>
              <a:ext uri="{FF2B5EF4-FFF2-40B4-BE49-F238E27FC236}">
                <a16:creationId xmlns:a16="http://schemas.microsoft.com/office/drawing/2014/main" id="{FD9145EC-4AB6-EAA1-8A27-38A0751A88C1}"/>
              </a:ext>
            </a:extLst>
          </p:cNvPr>
          <p:cNvSpPr>
            <a:spLocks noGrp="1"/>
          </p:cNvSpPr>
          <p:nvPr>
            <p:ph type="sldNum" sz="quarter" idx="10"/>
          </p:nvPr>
        </p:nvSpPr>
        <p:spPr/>
        <p:txBody>
          <a:bodyPr/>
          <a:lstStyle/>
          <a:p>
            <a:fld id="{9C3AC94F-0BCF-4004-89AE-D672EB8CABD9}" type="slidenum">
              <a:rPr lang="en-US" smtClean="0">
                <a:solidFill>
                  <a:srgbClr val="885C99"/>
                </a:solidFill>
              </a:rPr>
              <a:pPr/>
              <a:t>13</a:t>
            </a:fld>
            <a:endParaRPr lang="en-US">
              <a:solidFill>
                <a:srgbClr val="885C99"/>
              </a:solidFill>
            </a:endParaRPr>
          </a:p>
        </p:txBody>
      </p:sp>
      <p:sp>
        <p:nvSpPr>
          <p:cNvPr id="14" name="TextBox 13">
            <a:extLst>
              <a:ext uri="{FF2B5EF4-FFF2-40B4-BE49-F238E27FC236}">
                <a16:creationId xmlns:a16="http://schemas.microsoft.com/office/drawing/2014/main" id="{14423E66-157F-63DC-AB40-12726942D76A}"/>
              </a:ext>
            </a:extLst>
          </p:cNvPr>
          <p:cNvSpPr txBox="1"/>
          <p:nvPr/>
        </p:nvSpPr>
        <p:spPr>
          <a:xfrm>
            <a:off x="1180027" y="3062676"/>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1</a:t>
            </a:r>
          </a:p>
        </p:txBody>
      </p:sp>
      <p:sp>
        <p:nvSpPr>
          <p:cNvPr id="15" name="TextBox 14">
            <a:extLst>
              <a:ext uri="{FF2B5EF4-FFF2-40B4-BE49-F238E27FC236}">
                <a16:creationId xmlns:a16="http://schemas.microsoft.com/office/drawing/2014/main" id="{11352E6D-5A86-4C89-5431-619EED39D405}"/>
              </a:ext>
            </a:extLst>
          </p:cNvPr>
          <p:cNvSpPr txBox="1"/>
          <p:nvPr/>
        </p:nvSpPr>
        <p:spPr>
          <a:xfrm>
            <a:off x="1501233" y="3056217"/>
            <a:ext cx="76798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2 mi</a:t>
            </a:r>
          </a:p>
        </p:txBody>
      </p:sp>
      <p:sp>
        <p:nvSpPr>
          <p:cNvPr id="16" name="TextBox 15">
            <a:extLst>
              <a:ext uri="{FF2B5EF4-FFF2-40B4-BE49-F238E27FC236}">
                <a16:creationId xmlns:a16="http://schemas.microsoft.com/office/drawing/2014/main" id="{E22F49DC-192B-2DAE-1BC7-B089D0CBE983}"/>
              </a:ext>
            </a:extLst>
          </p:cNvPr>
          <p:cNvSpPr txBox="1"/>
          <p:nvPr/>
        </p:nvSpPr>
        <p:spPr>
          <a:xfrm>
            <a:off x="869115" y="3063569"/>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0</a:t>
            </a:r>
          </a:p>
        </p:txBody>
      </p:sp>
      <p:sp>
        <p:nvSpPr>
          <p:cNvPr id="11" name="TextBox 11">
            <a:extLst>
              <a:ext uri="{FF2B5EF4-FFF2-40B4-BE49-F238E27FC236}">
                <a16:creationId xmlns:a16="http://schemas.microsoft.com/office/drawing/2014/main" id="{BFFE59AA-1096-8885-95E5-53EBAED9BB22}"/>
              </a:ext>
            </a:extLst>
          </p:cNvPr>
          <p:cNvSpPr txBox="1"/>
          <p:nvPr/>
        </p:nvSpPr>
        <p:spPr>
          <a:xfrm>
            <a:off x="246040" y="715691"/>
            <a:ext cx="1867472" cy="69249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1">
                <a:solidFill>
                  <a:schemeClr val="tx1">
                    <a:lumMod val="75000"/>
                    <a:lumOff val="25000"/>
                  </a:schemeClr>
                </a:solidFill>
                <a:latin typeface="Century Gothic"/>
              </a:rPr>
              <a:t>Port Wentworth </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b="1">
                <a:solidFill>
                  <a:schemeClr val="tx1">
                    <a:lumMod val="75000"/>
                    <a:lumOff val="25000"/>
                  </a:schemeClr>
                </a:solidFill>
                <a:latin typeface="Century Gothic"/>
              </a:rPr>
              <a:t>NDVI </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a:solidFill>
                  <a:schemeClr val="tx1">
                    <a:lumMod val="75000"/>
                    <a:lumOff val="25000"/>
                  </a:schemeClr>
                </a:solidFill>
                <a:latin typeface="Century Gothic"/>
              </a:rPr>
              <a:t>2014 – 2024</a:t>
            </a:r>
          </a:p>
        </p:txBody>
      </p:sp>
      <p:sp>
        <p:nvSpPr>
          <p:cNvPr id="22" name="TextBox 21">
            <a:extLst>
              <a:ext uri="{FF2B5EF4-FFF2-40B4-BE49-F238E27FC236}">
                <a16:creationId xmlns:a16="http://schemas.microsoft.com/office/drawing/2014/main" id="{4D7A6747-4217-F275-DE7E-B38A8F094120}"/>
              </a:ext>
            </a:extLst>
          </p:cNvPr>
          <p:cNvSpPr txBox="1"/>
          <p:nvPr/>
        </p:nvSpPr>
        <p:spPr>
          <a:xfrm>
            <a:off x="264740" y="3564575"/>
            <a:ext cx="1738320" cy="69249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b="1">
                <a:solidFill>
                  <a:schemeClr val="tx1">
                    <a:lumMod val="75000"/>
                    <a:lumOff val="25000"/>
                  </a:schemeClr>
                </a:solidFill>
                <a:latin typeface="Century Gothic"/>
              </a:rPr>
              <a:t>Port Wentworth</a:t>
            </a:r>
            <a:endParaRPr lang="en-US" sz="1300">
              <a:solidFill>
                <a:schemeClr val="tx1">
                  <a:lumMod val="75000"/>
                  <a:lumOff val="25000"/>
                </a:schemeClr>
              </a:solidFill>
              <a:latin typeface="Calibri" panose="020F0502020204030204"/>
              <a:ea typeface="Calibri" panose="020F0502020204030204"/>
              <a:cs typeface="Calibri" panose="020F0502020204030204"/>
            </a:endParaRPr>
          </a:p>
          <a:p>
            <a:pPr algn="ctr"/>
            <a:r>
              <a:rPr lang="en-US" sz="1300" b="1">
                <a:solidFill>
                  <a:schemeClr val="tx1">
                    <a:lumMod val="75000"/>
                    <a:lumOff val="25000"/>
                  </a:schemeClr>
                </a:solidFill>
                <a:latin typeface="Century Gothic"/>
                <a:ea typeface="Calibri" panose="020F0502020204030204"/>
                <a:cs typeface="Calibri" panose="020F0502020204030204"/>
              </a:rPr>
              <a:t>Urban Heat</a:t>
            </a:r>
          </a:p>
          <a:p>
            <a:pPr algn="ctr"/>
            <a:r>
              <a:rPr lang="en-US" sz="1300">
                <a:solidFill>
                  <a:schemeClr val="tx1">
                    <a:lumMod val="75000"/>
                    <a:lumOff val="25000"/>
                  </a:schemeClr>
                </a:solidFill>
                <a:latin typeface="Century Gothic"/>
              </a:rPr>
              <a:t>2014 – 2024</a:t>
            </a:r>
          </a:p>
        </p:txBody>
      </p:sp>
      <p:sp>
        <p:nvSpPr>
          <p:cNvPr id="33" name="TextBox 32">
            <a:extLst>
              <a:ext uri="{FF2B5EF4-FFF2-40B4-BE49-F238E27FC236}">
                <a16:creationId xmlns:a16="http://schemas.microsoft.com/office/drawing/2014/main" id="{D29F91E2-88F5-4E25-F746-CF56A03CF812}"/>
              </a:ext>
            </a:extLst>
          </p:cNvPr>
          <p:cNvSpPr txBox="1"/>
          <p:nvPr/>
        </p:nvSpPr>
        <p:spPr>
          <a:xfrm>
            <a:off x="1139937" y="5919678"/>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1</a:t>
            </a:r>
          </a:p>
        </p:txBody>
      </p:sp>
      <p:sp>
        <p:nvSpPr>
          <p:cNvPr id="34" name="TextBox 33">
            <a:extLst>
              <a:ext uri="{FF2B5EF4-FFF2-40B4-BE49-F238E27FC236}">
                <a16:creationId xmlns:a16="http://schemas.microsoft.com/office/drawing/2014/main" id="{BA8F0569-9466-3347-868E-FD2AC039D5FA}"/>
              </a:ext>
            </a:extLst>
          </p:cNvPr>
          <p:cNvSpPr txBox="1"/>
          <p:nvPr/>
        </p:nvSpPr>
        <p:spPr>
          <a:xfrm>
            <a:off x="1459736" y="5918781"/>
            <a:ext cx="76798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2 mi</a:t>
            </a:r>
          </a:p>
        </p:txBody>
      </p:sp>
      <p:sp>
        <p:nvSpPr>
          <p:cNvPr id="36" name="TextBox 35">
            <a:extLst>
              <a:ext uri="{FF2B5EF4-FFF2-40B4-BE49-F238E27FC236}">
                <a16:creationId xmlns:a16="http://schemas.microsoft.com/office/drawing/2014/main" id="{AD544EF2-813E-2F63-C9E4-29F8CEAD753E}"/>
              </a:ext>
            </a:extLst>
          </p:cNvPr>
          <p:cNvSpPr txBox="1"/>
          <p:nvPr/>
        </p:nvSpPr>
        <p:spPr>
          <a:xfrm>
            <a:off x="822433" y="5920572"/>
            <a:ext cx="24491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5000"/>
                    <a:lumOff val="25000"/>
                  </a:schemeClr>
                </a:solidFill>
                <a:latin typeface="Century Gothic"/>
              </a:rPr>
              <a:t>0</a:t>
            </a:r>
          </a:p>
        </p:txBody>
      </p:sp>
      <p:sp>
        <p:nvSpPr>
          <p:cNvPr id="20" name="TextBox 5">
            <a:extLst>
              <a:ext uri="{FF2B5EF4-FFF2-40B4-BE49-F238E27FC236}">
                <a16:creationId xmlns:a16="http://schemas.microsoft.com/office/drawing/2014/main" id="{12813407-9DFA-18DA-D64C-2D5740212B17}"/>
              </a:ext>
            </a:extLst>
          </p:cNvPr>
          <p:cNvSpPr txBox="1"/>
          <p:nvPr/>
        </p:nvSpPr>
        <p:spPr>
          <a:xfrm>
            <a:off x="4040251" y="746390"/>
            <a:ext cx="3007512"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NDVI </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Change</a:t>
            </a:r>
            <a:endParaRPr lang="en-US" sz="1200">
              <a:solidFill>
                <a:schemeClr val="tx1">
                  <a:lumMod val="75000"/>
                  <a:lumOff val="25000"/>
                </a:schemeClr>
              </a:solidFill>
              <a:latin typeface="Century Gothic" panose="020B0502020202020204" pitchFamily="34" charset="0"/>
            </a:endParaRPr>
          </a:p>
        </p:txBody>
      </p:sp>
      <p:sp>
        <p:nvSpPr>
          <p:cNvPr id="29" name="TextBox 5">
            <a:extLst>
              <a:ext uri="{FF2B5EF4-FFF2-40B4-BE49-F238E27FC236}">
                <a16:creationId xmlns:a16="http://schemas.microsoft.com/office/drawing/2014/main" id="{9D11F971-B2FF-9979-8ED3-0B270A5CCF39}"/>
              </a:ext>
            </a:extLst>
          </p:cNvPr>
          <p:cNvSpPr txBox="1"/>
          <p:nvPr/>
        </p:nvSpPr>
        <p:spPr>
          <a:xfrm>
            <a:off x="4374669" y="1208679"/>
            <a:ext cx="1141970"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0.3 (Increase)</a:t>
            </a:r>
            <a:endParaRPr lang="en-US" sz="1000">
              <a:solidFill>
                <a:schemeClr val="tx1">
                  <a:lumMod val="75000"/>
                  <a:lumOff val="25000"/>
                </a:schemeClr>
              </a:solidFill>
              <a:latin typeface="Century Gothic" panose="020B0502020202020204" pitchFamily="34" charset="0"/>
            </a:endParaRPr>
          </a:p>
        </p:txBody>
      </p:sp>
      <p:sp>
        <p:nvSpPr>
          <p:cNvPr id="32" name="TextBox 5">
            <a:extLst>
              <a:ext uri="{FF2B5EF4-FFF2-40B4-BE49-F238E27FC236}">
                <a16:creationId xmlns:a16="http://schemas.microsoft.com/office/drawing/2014/main" id="{204E1108-5A82-916F-A37E-7050710ECEAC}"/>
              </a:ext>
            </a:extLst>
          </p:cNvPr>
          <p:cNvSpPr txBox="1"/>
          <p:nvPr/>
        </p:nvSpPr>
        <p:spPr>
          <a:xfrm>
            <a:off x="4395546" y="2661752"/>
            <a:ext cx="1134844"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-0.5 (Decrease)</a:t>
            </a:r>
            <a:endParaRPr lang="en-US" sz="1000">
              <a:solidFill>
                <a:schemeClr val="tx1">
                  <a:lumMod val="75000"/>
                  <a:lumOff val="25000"/>
                </a:schemeClr>
              </a:solidFill>
              <a:latin typeface="Century Gothic" panose="020B0502020202020204" pitchFamily="34" charset="0"/>
            </a:endParaRPr>
          </a:p>
        </p:txBody>
      </p:sp>
      <p:sp>
        <p:nvSpPr>
          <p:cNvPr id="37" name="TextBox 5">
            <a:extLst>
              <a:ext uri="{FF2B5EF4-FFF2-40B4-BE49-F238E27FC236}">
                <a16:creationId xmlns:a16="http://schemas.microsoft.com/office/drawing/2014/main" id="{63E269DC-A775-4AE3-83AB-7485CE3D16D8}"/>
              </a:ext>
            </a:extLst>
          </p:cNvPr>
          <p:cNvSpPr txBox="1"/>
          <p:nvPr/>
        </p:nvSpPr>
        <p:spPr>
          <a:xfrm>
            <a:off x="4409958" y="1947316"/>
            <a:ext cx="662137"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p>
        </p:txBody>
      </p:sp>
      <p:sp>
        <p:nvSpPr>
          <p:cNvPr id="40" name="Rectangle 39">
            <a:extLst>
              <a:ext uri="{FF2B5EF4-FFF2-40B4-BE49-F238E27FC236}">
                <a16:creationId xmlns:a16="http://schemas.microsoft.com/office/drawing/2014/main" id="{600D8B8A-5A97-E302-8AE5-062BD956DD36}"/>
              </a:ext>
            </a:extLst>
          </p:cNvPr>
          <p:cNvSpPr/>
          <p:nvPr/>
        </p:nvSpPr>
        <p:spPr>
          <a:xfrm>
            <a:off x="4170729" y="3075195"/>
            <a:ext cx="208845" cy="172925"/>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3" name="TextBox 5">
            <a:extLst>
              <a:ext uri="{FF2B5EF4-FFF2-40B4-BE49-F238E27FC236}">
                <a16:creationId xmlns:a16="http://schemas.microsoft.com/office/drawing/2014/main" id="{EC867BF7-7C18-77EE-8D3A-9B6EA7802335}"/>
              </a:ext>
            </a:extLst>
          </p:cNvPr>
          <p:cNvSpPr txBox="1"/>
          <p:nvPr/>
        </p:nvSpPr>
        <p:spPr>
          <a:xfrm>
            <a:off x="4402393" y="2961151"/>
            <a:ext cx="976613" cy="47376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County </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Boundary</a:t>
            </a:r>
            <a:endParaRPr lang="en-US" sz="1200">
              <a:solidFill>
                <a:schemeClr val="tx1">
                  <a:lumMod val="75000"/>
                  <a:lumOff val="25000"/>
                </a:schemeClr>
              </a:solidFill>
              <a:latin typeface="Century Gothic" panose="020B0502020202020204" pitchFamily="34" charset="0"/>
            </a:endParaRPr>
          </a:p>
        </p:txBody>
      </p:sp>
      <p:pic>
        <p:nvPicPr>
          <p:cNvPr id="44" name="Picture 43" descr="A yellow and green gradient&#10;&#10;AI-generated content may be incorrect.">
            <a:extLst>
              <a:ext uri="{FF2B5EF4-FFF2-40B4-BE49-F238E27FC236}">
                <a16:creationId xmlns:a16="http://schemas.microsoft.com/office/drawing/2014/main" id="{B37B3D6F-3903-FDB9-EA4B-C836EC80E4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4170891" y="1224139"/>
            <a:ext cx="237772" cy="1677812"/>
          </a:xfrm>
          <a:prstGeom prst="rect">
            <a:avLst/>
          </a:prstGeom>
        </p:spPr>
      </p:pic>
      <p:sp>
        <p:nvSpPr>
          <p:cNvPr id="46" name="TextBox 5">
            <a:extLst>
              <a:ext uri="{FF2B5EF4-FFF2-40B4-BE49-F238E27FC236}">
                <a16:creationId xmlns:a16="http://schemas.microsoft.com/office/drawing/2014/main" id="{0EAC6B00-F410-DC66-BFAB-A2C9EB09D210}"/>
              </a:ext>
            </a:extLst>
          </p:cNvPr>
          <p:cNvSpPr txBox="1"/>
          <p:nvPr/>
        </p:nvSpPr>
        <p:spPr>
          <a:xfrm>
            <a:off x="4024527" y="3591592"/>
            <a:ext cx="124765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rPr>
              <a:t>Urban Heat</a:t>
            </a:r>
            <a:endParaRPr lang="en-US" sz="1200">
              <a:solidFill>
                <a:schemeClr val="tx1">
                  <a:lumMod val="75000"/>
                  <a:lumOff val="25000"/>
                </a:schemeClr>
              </a:solidFill>
              <a:latin typeface="Century Gothic" panose="020B0502020202020204" pitchFamily="34" charset="0"/>
            </a:endParaRPr>
          </a:p>
          <a:p>
            <a:r>
              <a:rPr lang="en-US" sz="1200">
                <a:solidFill>
                  <a:schemeClr val="tx1">
                    <a:lumMod val="75000"/>
                    <a:lumOff val="25000"/>
                  </a:schemeClr>
                </a:solidFill>
                <a:latin typeface="Century Gothic"/>
              </a:rPr>
              <a:t>Change</a:t>
            </a:r>
            <a:endParaRPr lang="en-US" sz="1200">
              <a:solidFill>
                <a:schemeClr val="tx1">
                  <a:lumMod val="75000"/>
                  <a:lumOff val="25000"/>
                </a:schemeClr>
              </a:solidFill>
              <a:latin typeface="Century Gothic" panose="020B0502020202020204" pitchFamily="34" charset="0"/>
            </a:endParaRPr>
          </a:p>
        </p:txBody>
      </p:sp>
      <p:pic>
        <p:nvPicPr>
          <p:cNvPr id="47" name="Picture 46" descr="A white and pink gradient&#10;&#10;AI-generated content may be incorrect.">
            <a:extLst>
              <a:ext uri="{FF2B5EF4-FFF2-40B4-BE49-F238E27FC236}">
                <a16:creationId xmlns:a16="http://schemas.microsoft.com/office/drawing/2014/main" id="{1E00D8C3-81F1-B00A-592D-B55C4A3F28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7254" y="4048125"/>
            <a:ext cx="222957" cy="1651706"/>
          </a:xfrm>
          <a:prstGeom prst="rect">
            <a:avLst/>
          </a:prstGeom>
        </p:spPr>
      </p:pic>
      <p:sp>
        <p:nvSpPr>
          <p:cNvPr id="49" name="TextBox 5">
            <a:extLst>
              <a:ext uri="{FF2B5EF4-FFF2-40B4-BE49-F238E27FC236}">
                <a16:creationId xmlns:a16="http://schemas.microsoft.com/office/drawing/2014/main" id="{6A2180F8-A2F5-20B3-08FC-84F75C65DC44}"/>
              </a:ext>
            </a:extLst>
          </p:cNvPr>
          <p:cNvSpPr txBox="1"/>
          <p:nvPr/>
        </p:nvSpPr>
        <p:spPr>
          <a:xfrm>
            <a:off x="4372118" y="4048568"/>
            <a:ext cx="746803"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30 </a:t>
            </a:r>
            <a:r>
              <a:rPr lang="en-US" sz="1000">
                <a:solidFill>
                  <a:schemeClr val="tx1">
                    <a:lumMod val="75000"/>
                    <a:lumOff val="25000"/>
                  </a:schemeClr>
                </a:solidFill>
                <a:latin typeface="Century Gothic"/>
                <a:ea typeface="+mn-lt"/>
                <a:cs typeface="+mn-lt"/>
              </a:rPr>
              <a:t>°F</a:t>
            </a:r>
            <a:endParaRPr lang="en-US" sz="1000">
              <a:solidFill>
                <a:schemeClr val="tx1">
                  <a:lumMod val="75000"/>
                  <a:lumOff val="25000"/>
                </a:schemeClr>
              </a:solidFill>
              <a:latin typeface="Century Gothic"/>
            </a:endParaRPr>
          </a:p>
        </p:txBody>
      </p:sp>
      <p:sp>
        <p:nvSpPr>
          <p:cNvPr id="56" name="TextBox 5">
            <a:extLst>
              <a:ext uri="{FF2B5EF4-FFF2-40B4-BE49-F238E27FC236}">
                <a16:creationId xmlns:a16="http://schemas.microsoft.com/office/drawing/2014/main" id="{0C805D21-723C-DB7B-E295-57CA4E77267A}"/>
              </a:ext>
            </a:extLst>
          </p:cNvPr>
          <p:cNvSpPr txBox="1"/>
          <p:nvPr/>
        </p:nvSpPr>
        <p:spPr>
          <a:xfrm>
            <a:off x="4383406" y="4753317"/>
            <a:ext cx="734708"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 °F</a:t>
            </a:r>
            <a:endParaRPr lang="en-US" sz="1000">
              <a:solidFill>
                <a:schemeClr val="tx1">
                  <a:lumMod val="75000"/>
                  <a:lumOff val="25000"/>
                </a:schemeClr>
              </a:solidFill>
              <a:latin typeface="Century Gothic" panose="020B0502020202020204" pitchFamily="34" charset="0"/>
            </a:endParaRPr>
          </a:p>
        </p:txBody>
      </p:sp>
      <p:sp>
        <p:nvSpPr>
          <p:cNvPr id="57" name="TextBox 5">
            <a:extLst>
              <a:ext uri="{FF2B5EF4-FFF2-40B4-BE49-F238E27FC236}">
                <a16:creationId xmlns:a16="http://schemas.microsoft.com/office/drawing/2014/main" id="{8A486ADB-AA8D-9F22-6367-5206C9D4C71F}"/>
              </a:ext>
            </a:extLst>
          </p:cNvPr>
          <p:cNvSpPr txBox="1"/>
          <p:nvPr/>
        </p:nvSpPr>
        <p:spPr>
          <a:xfrm>
            <a:off x="4377360" y="5506043"/>
            <a:ext cx="740755"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-8</a:t>
            </a:r>
            <a:r>
              <a:rPr lang="en-US" sz="1000">
                <a:solidFill>
                  <a:schemeClr val="tx1">
                    <a:lumMod val="75000"/>
                    <a:lumOff val="25000"/>
                  </a:schemeClr>
                </a:solidFill>
                <a:latin typeface="Century Gothic"/>
                <a:ea typeface="Calibri"/>
                <a:cs typeface="Calibri"/>
              </a:rPr>
              <a:t>°F</a:t>
            </a:r>
            <a:endParaRPr lang="en-US" sz="1000">
              <a:solidFill>
                <a:schemeClr val="tx1">
                  <a:lumMod val="75000"/>
                  <a:lumOff val="25000"/>
                </a:schemeClr>
              </a:solidFill>
              <a:latin typeface="Century Gothic"/>
            </a:endParaRPr>
          </a:p>
        </p:txBody>
      </p:sp>
      <p:sp>
        <p:nvSpPr>
          <p:cNvPr id="8" name="Text Placeholder 7">
            <a:extLst>
              <a:ext uri="{FF2B5EF4-FFF2-40B4-BE49-F238E27FC236}">
                <a16:creationId xmlns:a16="http://schemas.microsoft.com/office/drawing/2014/main" id="{11421607-57DB-5973-CDEB-B040AFCD4998}"/>
              </a:ext>
            </a:extLst>
          </p:cNvPr>
          <p:cNvSpPr>
            <a:spLocks noGrp="1"/>
          </p:cNvSpPr>
          <p:nvPr>
            <p:ph type="body" sz="quarter" idx="18"/>
          </p:nvPr>
        </p:nvSpPr>
        <p:spPr/>
        <p:txBody>
          <a:bodyPr/>
          <a:lstStyle/>
          <a:p>
            <a:r>
              <a:rPr lang="en-US">
                <a:solidFill>
                  <a:srgbClr val="885C99"/>
                </a:solidFill>
                <a:latin typeface="Century Gothic"/>
              </a:rPr>
              <a:t>Chatham County Health &amp; Air Quality</a:t>
            </a:r>
            <a:endParaRPr lang="en-US">
              <a:solidFill>
                <a:srgbClr val="885C99"/>
              </a:solidFill>
            </a:endParaRPr>
          </a:p>
        </p:txBody>
      </p:sp>
      <p:sp>
        <p:nvSpPr>
          <p:cNvPr id="9" name="Rectangle 8">
            <a:extLst>
              <a:ext uri="{FF2B5EF4-FFF2-40B4-BE49-F238E27FC236}">
                <a16:creationId xmlns:a16="http://schemas.microsoft.com/office/drawing/2014/main" id="{43CB9633-26A4-F3C2-2C88-09F684A24A94}"/>
              </a:ext>
            </a:extLst>
          </p:cNvPr>
          <p:cNvSpPr/>
          <p:nvPr/>
        </p:nvSpPr>
        <p:spPr>
          <a:xfrm>
            <a:off x="4165084" y="5874839"/>
            <a:ext cx="208845" cy="172925"/>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3" name="TextBox 5">
            <a:extLst>
              <a:ext uri="{FF2B5EF4-FFF2-40B4-BE49-F238E27FC236}">
                <a16:creationId xmlns:a16="http://schemas.microsoft.com/office/drawing/2014/main" id="{4B9CEBE3-EB44-6237-8B33-82F2C7E42B0A}"/>
              </a:ext>
            </a:extLst>
          </p:cNvPr>
          <p:cNvSpPr txBox="1"/>
          <p:nvPr/>
        </p:nvSpPr>
        <p:spPr>
          <a:xfrm>
            <a:off x="4408121" y="5841129"/>
            <a:ext cx="2730422" cy="27699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75000"/>
                    <a:lumOff val="25000"/>
                  </a:schemeClr>
                </a:solidFill>
                <a:latin typeface="Century Gothic"/>
                <a:ea typeface="+mn-lt"/>
                <a:cs typeface="+mn-lt"/>
              </a:rPr>
              <a:t>Municipality Boundary</a:t>
            </a:r>
            <a:endParaRPr lang="en-US" dirty="0">
              <a:solidFill>
                <a:schemeClr val="tx1">
                  <a:lumMod val="75000"/>
                  <a:lumOff val="25000"/>
                </a:schemeClr>
              </a:solidFill>
            </a:endParaRPr>
          </a:p>
        </p:txBody>
      </p:sp>
      <p:sp>
        <p:nvSpPr>
          <p:cNvPr id="5" name="TextBox 4">
            <a:extLst>
              <a:ext uri="{FF2B5EF4-FFF2-40B4-BE49-F238E27FC236}">
                <a16:creationId xmlns:a16="http://schemas.microsoft.com/office/drawing/2014/main" id="{B5B58AE2-D824-B7F9-3B23-82E3E9F1EC4E}"/>
              </a:ext>
            </a:extLst>
          </p:cNvPr>
          <p:cNvSpPr txBox="1"/>
          <p:nvPr/>
        </p:nvSpPr>
        <p:spPr>
          <a:xfrm>
            <a:off x="7089041" y="1466914"/>
            <a:ext cx="4038618"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solidFill>
                  <a:schemeClr val="tx1">
                    <a:lumMod val="75000"/>
                    <a:lumOff val="25000"/>
                  </a:schemeClr>
                </a:solidFill>
                <a:latin typeface="Century Gothic"/>
                <a:ea typeface="Calibri"/>
                <a:cs typeface="Calibri"/>
              </a:rPr>
              <a:t>Port Wentworth Density Plot (Pearson r = -0.561)</a:t>
            </a:r>
          </a:p>
        </p:txBody>
      </p:sp>
      <p:sp>
        <p:nvSpPr>
          <p:cNvPr id="17" name="TextBox 35">
            <a:extLst>
              <a:ext uri="{FF2B5EF4-FFF2-40B4-BE49-F238E27FC236}">
                <a16:creationId xmlns:a16="http://schemas.microsoft.com/office/drawing/2014/main" id="{E60BB628-E1EE-45D1-F502-B5331E755133}"/>
              </a:ext>
            </a:extLst>
          </p:cNvPr>
          <p:cNvSpPr txBox="1"/>
          <p:nvPr/>
        </p:nvSpPr>
        <p:spPr>
          <a:xfrm rot="16200000">
            <a:off x="4728847" y="3037505"/>
            <a:ext cx="228867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ea typeface="Calibri"/>
                <a:cs typeface="Calibri"/>
              </a:rPr>
              <a:t>NDVI Change (2014 – 2024)</a:t>
            </a:r>
            <a:endParaRPr lang="en-US" sz="1000">
              <a:solidFill>
                <a:schemeClr val="tx1">
                  <a:lumMod val="75000"/>
                  <a:lumOff val="25000"/>
                </a:schemeClr>
              </a:solidFill>
              <a:latin typeface="Century Gothic"/>
              <a:ea typeface="Calibri"/>
              <a:cs typeface="Calibri"/>
            </a:endParaRPr>
          </a:p>
        </p:txBody>
      </p:sp>
      <p:sp>
        <p:nvSpPr>
          <p:cNvPr id="21" name="TextBox 35">
            <a:extLst>
              <a:ext uri="{FF2B5EF4-FFF2-40B4-BE49-F238E27FC236}">
                <a16:creationId xmlns:a16="http://schemas.microsoft.com/office/drawing/2014/main" id="{34E2C396-9288-D233-14E1-04706620DA2C}"/>
              </a:ext>
            </a:extLst>
          </p:cNvPr>
          <p:cNvSpPr txBox="1"/>
          <p:nvPr/>
        </p:nvSpPr>
        <p:spPr>
          <a:xfrm>
            <a:off x="7963113" y="5109016"/>
            <a:ext cx="228867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solidFill>
                  <a:schemeClr val="tx1">
                    <a:lumMod val="75000"/>
                    <a:lumOff val="25000"/>
                  </a:schemeClr>
                </a:solidFill>
                <a:latin typeface="Century Gothic"/>
                <a:ea typeface="Calibri"/>
                <a:cs typeface="Calibri"/>
              </a:rPr>
              <a:t>LST Change (2014 – 2024)</a:t>
            </a:r>
            <a:endParaRPr lang="en-US" sz="1000">
              <a:solidFill>
                <a:schemeClr val="tx1">
                  <a:lumMod val="75000"/>
                  <a:lumOff val="25000"/>
                </a:schemeClr>
              </a:solidFill>
              <a:latin typeface="Century Gothic"/>
              <a:ea typeface="Calibri"/>
              <a:cs typeface="Calibri"/>
            </a:endParaRPr>
          </a:p>
        </p:txBody>
      </p:sp>
      <p:sp>
        <p:nvSpPr>
          <p:cNvPr id="24" name="TextBox 53">
            <a:extLst>
              <a:ext uri="{FF2B5EF4-FFF2-40B4-BE49-F238E27FC236}">
                <a16:creationId xmlns:a16="http://schemas.microsoft.com/office/drawing/2014/main" id="{F7035F12-0F2D-9161-A3F0-5A4615BAC20C}"/>
              </a:ext>
            </a:extLst>
          </p:cNvPr>
          <p:cNvSpPr txBox="1"/>
          <p:nvPr/>
        </p:nvSpPr>
        <p:spPr>
          <a:xfrm>
            <a:off x="6255641" y="4888162"/>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-10</a:t>
            </a:r>
          </a:p>
        </p:txBody>
      </p:sp>
      <p:sp>
        <p:nvSpPr>
          <p:cNvPr id="26" name="TextBox 53">
            <a:extLst>
              <a:ext uri="{FF2B5EF4-FFF2-40B4-BE49-F238E27FC236}">
                <a16:creationId xmlns:a16="http://schemas.microsoft.com/office/drawing/2014/main" id="{856D0C0B-371F-053D-2DBC-34AA2DFF07AE}"/>
              </a:ext>
            </a:extLst>
          </p:cNvPr>
          <p:cNvSpPr txBox="1"/>
          <p:nvPr/>
        </p:nvSpPr>
        <p:spPr>
          <a:xfrm>
            <a:off x="7606678" y="487122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p>
        </p:txBody>
      </p:sp>
      <p:sp>
        <p:nvSpPr>
          <p:cNvPr id="28" name="TextBox 53">
            <a:extLst>
              <a:ext uri="{FF2B5EF4-FFF2-40B4-BE49-F238E27FC236}">
                <a16:creationId xmlns:a16="http://schemas.microsoft.com/office/drawing/2014/main" id="{D6A84F7A-8DD3-6A7B-117A-E41B58C587D8}"/>
              </a:ext>
            </a:extLst>
          </p:cNvPr>
          <p:cNvSpPr txBox="1"/>
          <p:nvPr/>
        </p:nvSpPr>
        <p:spPr>
          <a:xfrm>
            <a:off x="8864584" y="4871228"/>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10</a:t>
            </a:r>
          </a:p>
        </p:txBody>
      </p:sp>
      <p:sp>
        <p:nvSpPr>
          <p:cNvPr id="35" name="TextBox 53">
            <a:extLst>
              <a:ext uri="{FF2B5EF4-FFF2-40B4-BE49-F238E27FC236}">
                <a16:creationId xmlns:a16="http://schemas.microsoft.com/office/drawing/2014/main" id="{46DA6017-AB1F-DBC7-5433-A7E6A3575D96}"/>
              </a:ext>
            </a:extLst>
          </p:cNvPr>
          <p:cNvSpPr txBox="1"/>
          <p:nvPr/>
        </p:nvSpPr>
        <p:spPr>
          <a:xfrm>
            <a:off x="10130956" y="4888161"/>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20</a:t>
            </a:r>
          </a:p>
        </p:txBody>
      </p:sp>
      <p:sp>
        <p:nvSpPr>
          <p:cNvPr id="39" name="TextBox 53">
            <a:extLst>
              <a:ext uri="{FF2B5EF4-FFF2-40B4-BE49-F238E27FC236}">
                <a16:creationId xmlns:a16="http://schemas.microsoft.com/office/drawing/2014/main" id="{5877A701-0D02-E044-F2C9-D144CEACB135}"/>
              </a:ext>
            </a:extLst>
          </p:cNvPr>
          <p:cNvSpPr txBox="1"/>
          <p:nvPr/>
        </p:nvSpPr>
        <p:spPr>
          <a:xfrm>
            <a:off x="11439659" y="4871227"/>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30</a:t>
            </a:r>
          </a:p>
        </p:txBody>
      </p:sp>
      <p:sp>
        <p:nvSpPr>
          <p:cNvPr id="42" name="TextBox 53">
            <a:extLst>
              <a:ext uri="{FF2B5EF4-FFF2-40B4-BE49-F238E27FC236}">
                <a16:creationId xmlns:a16="http://schemas.microsoft.com/office/drawing/2014/main" id="{821EE3DC-4E3E-0C74-0B1C-9AE4AA54B715}"/>
              </a:ext>
            </a:extLst>
          </p:cNvPr>
          <p:cNvSpPr txBox="1"/>
          <p:nvPr/>
        </p:nvSpPr>
        <p:spPr>
          <a:xfrm>
            <a:off x="6012930" y="4657141"/>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-0.6</a:t>
            </a:r>
          </a:p>
        </p:txBody>
      </p:sp>
      <p:sp>
        <p:nvSpPr>
          <p:cNvPr id="48" name="TextBox 53">
            <a:extLst>
              <a:ext uri="{FF2B5EF4-FFF2-40B4-BE49-F238E27FC236}">
                <a16:creationId xmlns:a16="http://schemas.microsoft.com/office/drawing/2014/main" id="{AEA24BF4-3778-FA36-C5F6-69BBE63ABE0F}"/>
              </a:ext>
            </a:extLst>
          </p:cNvPr>
          <p:cNvSpPr txBox="1"/>
          <p:nvPr/>
        </p:nvSpPr>
        <p:spPr>
          <a:xfrm>
            <a:off x="6012930" y="4093907"/>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-0.4</a:t>
            </a:r>
          </a:p>
        </p:txBody>
      </p:sp>
      <p:sp>
        <p:nvSpPr>
          <p:cNvPr id="51" name="TextBox 53">
            <a:extLst>
              <a:ext uri="{FF2B5EF4-FFF2-40B4-BE49-F238E27FC236}">
                <a16:creationId xmlns:a16="http://schemas.microsoft.com/office/drawing/2014/main" id="{D9FFDF45-5F46-B198-FCDE-D9572321DDC2}"/>
              </a:ext>
            </a:extLst>
          </p:cNvPr>
          <p:cNvSpPr txBox="1"/>
          <p:nvPr/>
        </p:nvSpPr>
        <p:spPr>
          <a:xfrm>
            <a:off x="6012930" y="3510917"/>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-0.2</a:t>
            </a:r>
          </a:p>
        </p:txBody>
      </p:sp>
      <p:sp>
        <p:nvSpPr>
          <p:cNvPr id="53" name="TextBox 53">
            <a:extLst>
              <a:ext uri="{FF2B5EF4-FFF2-40B4-BE49-F238E27FC236}">
                <a16:creationId xmlns:a16="http://schemas.microsoft.com/office/drawing/2014/main" id="{E2CD1823-75C4-3E4A-A7CE-51B82736E274}"/>
              </a:ext>
            </a:extLst>
          </p:cNvPr>
          <p:cNvSpPr txBox="1"/>
          <p:nvPr/>
        </p:nvSpPr>
        <p:spPr>
          <a:xfrm>
            <a:off x="6171780" y="2972275"/>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a:t>
            </a:r>
          </a:p>
        </p:txBody>
      </p:sp>
      <p:sp>
        <p:nvSpPr>
          <p:cNvPr id="59" name="TextBox 53">
            <a:extLst>
              <a:ext uri="{FF2B5EF4-FFF2-40B4-BE49-F238E27FC236}">
                <a16:creationId xmlns:a16="http://schemas.microsoft.com/office/drawing/2014/main" id="{CBF24ABA-3332-DE38-8A13-C970E786D042}"/>
              </a:ext>
            </a:extLst>
          </p:cNvPr>
          <p:cNvSpPr txBox="1"/>
          <p:nvPr/>
        </p:nvSpPr>
        <p:spPr>
          <a:xfrm>
            <a:off x="6091952" y="2401380"/>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0.2</a:t>
            </a:r>
          </a:p>
        </p:txBody>
      </p:sp>
      <p:sp>
        <p:nvSpPr>
          <p:cNvPr id="61" name="TextBox 53">
            <a:extLst>
              <a:ext uri="{FF2B5EF4-FFF2-40B4-BE49-F238E27FC236}">
                <a16:creationId xmlns:a16="http://schemas.microsoft.com/office/drawing/2014/main" id="{1C4A00A0-0381-AE66-A5E3-FA0673C770EE}"/>
              </a:ext>
            </a:extLst>
          </p:cNvPr>
          <p:cNvSpPr txBox="1"/>
          <p:nvPr/>
        </p:nvSpPr>
        <p:spPr>
          <a:xfrm>
            <a:off x="6091952" y="1893380"/>
            <a:ext cx="486136"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rPr>
              <a:t>0.4</a:t>
            </a:r>
          </a:p>
        </p:txBody>
      </p:sp>
      <p:pic>
        <p:nvPicPr>
          <p:cNvPr id="6" name="Picture 5" descr="A red and blue dots&#10;&#10;AI-generated content may be incorrect.">
            <a:extLst>
              <a:ext uri="{FF2B5EF4-FFF2-40B4-BE49-F238E27FC236}">
                <a16:creationId xmlns:a16="http://schemas.microsoft.com/office/drawing/2014/main" id="{DD95656D-2D59-8EFE-ED8A-650D73E6D9E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417672" y="1894719"/>
            <a:ext cx="5191125" cy="2971800"/>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70D9B119-A2FA-853B-93D2-E7D98B355DF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0481" y="2869566"/>
            <a:ext cx="266699" cy="451988"/>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96ACD14B-DB38-7DAC-C4B6-935EEDA1864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0480" y="5701905"/>
            <a:ext cx="266699" cy="451988"/>
          </a:xfrm>
          <a:prstGeom prst="rect">
            <a:avLst/>
          </a:prstGeom>
        </p:spPr>
      </p:pic>
      <p:sp>
        <p:nvSpPr>
          <p:cNvPr id="10" name="Text Placeholder 9">
            <a:extLst>
              <a:ext uri="{FF2B5EF4-FFF2-40B4-BE49-F238E27FC236}">
                <a16:creationId xmlns:a16="http://schemas.microsoft.com/office/drawing/2014/main" id="{212AEADA-1FDA-8793-490E-A0C80992EF12}"/>
              </a:ext>
            </a:extLst>
          </p:cNvPr>
          <p:cNvSpPr>
            <a:spLocks noGrp="1"/>
          </p:cNvSpPr>
          <p:nvPr>
            <p:ph type="body" sz="quarter" idx="17"/>
          </p:nvPr>
        </p:nvSpPr>
        <p:spPr>
          <a:xfrm>
            <a:off x="22292" y="264410"/>
            <a:ext cx="12470987" cy="472539"/>
          </a:xfrm>
        </p:spPr>
        <p:txBody>
          <a:bodyPr vert="horz" lIns="91440" tIns="45720" rIns="91440" bIns="45720" rtlCol="0" anchor="t">
            <a:noAutofit/>
          </a:bodyPr>
          <a:lstStyle/>
          <a:p>
            <a:r>
              <a:rPr lang="en-US">
                <a:solidFill>
                  <a:srgbClr val="885C99"/>
                </a:solidFill>
                <a:latin typeface="Century Gothic"/>
              </a:rPr>
              <a:t>Results: Urban Heat &amp;Vegetation Correlation – Port Wentworth</a:t>
            </a:r>
            <a:endParaRPr lang="en-US">
              <a:solidFill>
                <a:srgbClr val="885C99"/>
              </a:solidFill>
            </a:endParaRPr>
          </a:p>
        </p:txBody>
      </p:sp>
    </p:spTree>
    <p:extLst>
      <p:ext uri="{BB962C8B-B14F-4D97-AF65-F5344CB8AC3E}">
        <p14:creationId xmlns:p14="http://schemas.microsoft.com/office/powerpoint/2010/main" val="1752566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map of a large area with green and red areas&#10;&#10;AI-generated content may be incorrect.">
            <a:extLst>
              <a:ext uri="{FF2B5EF4-FFF2-40B4-BE49-F238E27FC236}">
                <a16:creationId xmlns:a16="http://schemas.microsoft.com/office/drawing/2014/main" id="{D6865CF6-918B-7C6E-9B23-09CA43C116C5}"/>
              </a:ext>
            </a:extLst>
          </p:cNvPr>
          <p:cNvPicPr>
            <a:picLocks noChangeAspect="1"/>
          </p:cNvPicPr>
          <p:nvPr/>
        </p:nvPicPr>
        <p:blipFill>
          <a:blip r:embed="rId3"/>
          <a:stretch>
            <a:fillRect/>
          </a:stretch>
        </p:blipFill>
        <p:spPr>
          <a:xfrm>
            <a:off x="728573" y="800746"/>
            <a:ext cx="6963602" cy="5398577"/>
          </a:xfrm>
          <a:prstGeom prst="rect">
            <a:avLst/>
          </a:prstGeom>
        </p:spPr>
      </p:pic>
      <p:sp>
        <p:nvSpPr>
          <p:cNvPr id="2" name="Text Placeholder 1">
            <a:extLst>
              <a:ext uri="{FF2B5EF4-FFF2-40B4-BE49-F238E27FC236}">
                <a16:creationId xmlns:a16="http://schemas.microsoft.com/office/drawing/2014/main" id="{369B84B8-E7FF-4850-1AE0-96292584D8C8}"/>
              </a:ext>
            </a:extLst>
          </p:cNvPr>
          <p:cNvSpPr>
            <a:spLocks noGrp="1"/>
          </p:cNvSpPr>
          <p:nvPr>
            <p:ph type="body" sz="quarter" idx="17"/>
          </p:nvPr>
        </p:nvSpPr>
        <p:spPr>
          <a:xfrm>
            <a:off x="213809" y="264410"/>
            <a:ext cx="11771938" cy="688439"/>
          </a:xfrm>
        </p:spPr>
        <p:txBody>
          <a:bodyPr vert="horz" lIns="91440" tIns="45720" rIns="91440" bIns="45720" rtlCol="0" anchor="t">
            <a:noAutofit/>
          </a:bodyPr>
          <a:lstStyle/>
          <a:p>
            <a:r>
              <a:rPr lang="en-US">
                <a:latin typeface="Century Gothic"/>
              </a:rPr>
              <a:t>Results: 2014 – 2024 Canopy Cover Time Difference Map</a:t>
            </a:r>
            <a:endParaRPr lang="en-US"/>
          </a:p>
        </p:txBody>
      </p:sp>
      <p:sp>
        <p:nvSpPr>
          <p:cNvPr id="3" name="Slide Number Placeholder 2">
            <a:extLst>
              <a:ext uri="{FF2B5EF4-FFF2-40B4-BE49-F238E27FC236}">
                <a16:creationId xmlns:a16="http://schemas.microsoft.com/office/drawing/2014/main" id="{89FEDF1E-924C-1A8C-55AE-363FB0F59FEB}"/>
              </a:ext>
            </a:extLst>
          </p:cNvPr>
          <p:cNvSpPr>
            <a:spLocks noGrp="1"/>
          </p:cNvSpPr>
          <p:nvPr>
            <p:ph type="sldNum" sz="quarter" idx="10"/>
          </p:nvPr>
        </p:nvSpPr>
        <p:spPr/>
        <p:txBody>
          <a:bodyPr/>
          <a:lstStyle/>
          <a:p>
            <a:fld id="{9C3AC94F-0BCF-4004-89AE-D672EB8CABD9}" type="slidenum">
              <a:rPr lang="en-US" smtClean="0"/>
              <a:pPr/>
              <a:t>14</a:t>
            </a:fld>
            <a:endParaRPr lang="en-US"/>
          </a:p>
        </p:txBody>
      </p:sp>
      <p:sp>
        <p:nvSpPr>
          <p:cNvPr id="4" name="Text Placeholder 3">
            <a:extLst>
              <a:ext uri="{FF2B5EF4-FFF2-40B4-BE49-F238E27FC236}">
                <a16:creationId xmlns:a16="http://schemas.microsoft.com/office/drawing/2014/main" id="{C00D8020-BB30-687F-C636-A29B556FCC35}"/>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8" name="TextBox 7">
            <a:extLst>
              <a:ext uri="{FF2B5EF4-FFF2-40B4-BE49-F238E27FC236}">
                <a16:creationId xmlns:a16="http://schemas.microsoft.com/office/drawing/2014/main" id="{24AD7FA2-F6C5-EEE2-B854-F4642DC4FCB0}"/>
              </a:ext>
            </a:extLst>
          </p:cNvPr>
          <p:cNvSpPr txBox="1"/>
          <p:nvPr/>
        </p:nvSpPr>
        <p:spPr>
          <a:xfrm>
            <a:off x="7717451" y="1177495"/>
            <a:ext cx="481480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6000"/>
                    <a:lumOff val="24000"/>
                  </a:schemeClr>
                </a:solidFill>
                <a:latin typeface="Century Gothic"/>
                <a:ea typeface="Calibri"/>
                <a:cs typeface="Calibri"/>
              </a:rPr>
              <a:t>Canopy Cover Change Over Time</a:t>
            </a:r>
            <a:endParaRPr lang="en-US" sz="2000">
              <a:solidFill>
                <a:schemeClr val="tx1">
                  <a:lumMod val="76000"/>
                  <a:lumOff val="24000"/>
                </a:schemeClr>
              </a:solidFill>
              <a:latin typeface="Century Gothic"/>
            </a:endParaRPr>
          </a:p>
        </p:txBody>
      </p:sp>
      <p:sp>
        <p:nvSpPr>
          <p:cNvPr id="15" name="TextBox 14">
            <a:extLst>
              <a:ext uri="{FF2B5EF4-FFF2-40B4-BE49-F238E27FC236}">
                <a16:creationId xmlns:a16="http://schemas.microsoft.com/office/drawing/2014/main" id="{1A6A3CB7-CF62-446B-F6F7-2E29DBFC674C}"/>
              </a:ext>
            </a:extLst>
          </p:cNvPr>
          <p:cNvSpPr txBox="1"/>
          <p:nvPr/>
        </p:nvSpPr>
        <p:spPr>
          <a:xfrm>
            <a:off x="5738463" y="5560826"/>
            <a:ext cx="4050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chemeClr val="tx1">
                    <a:lumMod val="76000"/>
                    <a:lumOff val="24000"/>
                  </a:schemeClr>
                </a:solidFill>
                <a:latin typeface="Century Gothic"/>
                <a:ea typeface="Calibri"/>
                <a:cs typeface="Calibri"/>
              </a:rPr>
              <a:t>5</a:t>
            </a:r>
            <a:endParaRPr lang="en-US" sz="1600">
              <a:solidFill>
                <a:schemeClr val="tx1">
                  <a:lumMod val="76000"/>
                  <a:lumOff val="24000"/>
                </a:schemeClr>
              </a:solidFill>
              <a:latin typeface="Century Gothic"/>
            </a:endParaRPr>
          </a:p>
        </p:txBody>
      </p:sp>
      <p:sp>
        <p:nvSpPr>
          <p:cNvPr id="17" name="TextBox 16">
            <a:extLst>
              <a:ext uri="{FF2B5EF4-FFF2-40B4-BE49-F238E27FC236}">
                <a16:creationId xmlns:a16="http://schemas.microsoft.com/office/drawing/2014/main" id="{48668EDA-DEE0-3CE4-0138-7236B3173319}"/>
              </a:ext>
            </a:extLst>
          </p:cNvPr>
          <p:cNvSpPr txBox="1"/>
          <p:nvPr/>
        </p:nvSpPr>
        <p:spPr>
          <a:xfrm>
            <a:off x="6359855" y="5563892"/>
            <a:ext cx="715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6000"/>
                    <a:lumOff val="24000"/>
                  </a:schemeClr>
                </a:solidFill>
                <a:latin typeface="Century Gothic"/>
              </a:rPr>
              <a:t>10</a:t>
            </a:r>
          </a:p>
        </p:txBody>
      </p:sp>
      <p:sp>
        <p:nvSpPr>
          <p:cNvPr id="21" name="TextBox 20">
            <a:extLst>
              <a:ext uri="{FF2B5EF4-FFF2-40B4-BE49-F238E27FC236}">
                <a16:creationId xmlns:a16="http://schemas.microsoft.com/office/drawing/2014/main" id="{7BF72465-1BD6-31F0-CD61-3573AE29CD06}"/>
              </a:ext>
            </a:extLst>
          </p:cNvPr>
          <p:cNvSpPr txBox="1"/>
          <p:nvPr/>
        </p:nvSpPr>
        <p:spPr>
          <a:xfrm>
            <a:off x="7023315" y="5563890"/>
            <a:ext cx="5605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6000"/>
                    <a:lumOff val="24000"/>
                  </a:schemeClr>
                </a:solidFill>
                <a:latin typeface="Century Gothic"/>
              </a:rPr>
              <a:t>15</a:t>
            </a:r>
          </a:p>
        </p:txBody>
      </p:sp>
      <p:sp>
        <p:nvSpPr>
          <p:cNvPr id="22" name="TextBox 21">
            <a:extLst>
              <a:ext uri="{FF2B5EF4-FFF2-40B4-BE49-F238E27FC236}">
                <a16:creationId xmlns:a16="http://schemas.microsoft.com/office/drawing/2014/main" id="{D8857F4C-85F0-B128-5E8D-A70D47469D29}"/>
              </a:ext>
            </a:extLst>
          </p:cNvPr>
          <p:cNvSpPr txBox="1"/>
          <p:nvPr/>
        </p:nvSpPr>
        <p:spPr>
          <a:xfrm>
            <a:off x="5047280" y="5563890"/>
            <a:ext cx="7413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6000"/>
                    <a:lumOff val="24000"/>
                  </a:schemeClr>
                </a:solidFill>
                <a:latin typeface="Century Gothic"/>
              </a:rPr>
              <a:t>0</a:t>
            </a:r>
          </a:p>
        </p:txBody>
      </p:sp>
      <p:sp>
        <p:nvSpPr>
          <p:cNvPr id="23" name="TextBox 22">
            <a:extLst>
              <a:ext uri="{FF2B5EF4-FFF2-40B4-BE49-F238E27FC236}">
                <a16:creationId xmlns:a16="http://schemas.microsoft.com/office/drawing/2014/main" id="{556042A4-1D08-DE73-9BA3-12D380694CE2}"/>
              </a:ext>
            </a:extLst>
          </p:cNvPr>
          <p:cNvSpPr txBox="1"/>
          <p:nvPr/>
        </p:nvSpPr>
        <p:spPr>
          <a:xfrm>
            <a:off x="7295598" y="5545747"/>
            <a:ext cx="599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6000"/>
                    <a:lumOff val="24000"/>
                  </a:schemeClr>
                </a:solidFill>
                <a:latin typeface="Century Gothic"/>
              </a:rPr>
              <a:t>mi</a:t>
            </a:r>
            <a:endParaRPr lang="en-US" sz="1600">
              <a:solidFill>
                <a:schemeClr val="tx1">
                  <a:lumMod val="76000"/>
                  <a:lumOff val="24000"/>
                </a:schemeClr>
              </a:solidFill>
              <a:latin typeface="Century Gothic"/>
              <a:ea typeface="Calibri"/>
              <a:cs typeface="Calibri"/>
            </a:endParaRPr>
          </a:p>
        </p:txBody>
      </p:sp>
      <p:pic>
        <p:nvPicPr>
          <p:cNvPr id="26" name="Picture 25" descr="Shape&#10;&#10;Description automatically generated with low confidence">
            <a:extLst>
              <a:ext uri="{FF2B5EF4-FFF2-40B4-BE49-F238E27FC236}">
                <a16:creationId xmlns:a16="http://schemas.microsoft.com/office/drawing/2014/main" id="{70562162-7198-B03E-9854-2A1112BB9ECE}"/>
              </a:ext>
            </a:extLst>
          </p:cNvPr>
          <p:cNvPicPr>
            <a:picLocks noChangeAspect="1"/>
          </p:cNvPicPr>
          <p:nvPr/>
        </p:nvPicPr>
        <p:blipFill>
          <a:blip r:embed="rId4"/>
          <a:stretch>
            <a:fillRect/>
          </a:stretch>
        </p:blipFill>
        <p:spPr>
          <a:xfrm>
            <a:off x="858410" y="5559904"/>
            <a:ext cx="266700" cy="523875"/>
          </a:xfrm>
          <a:prstGeom prst="rect">
            <a:avLst/>
          </a:prstGeom>
        </p:spPr>
      </p:pic>
      <p:sp>
        <p:nvSpPr>
          <p:cNvPr id="13" name="TextBox 5">
            <a:extLst>
              <a:ext uri="{FF2B5EF4-FFF2-40B4-BE49-F238E27FC236}">
                <a16:creationId xmlns:a16="http://schemas.microsoft.com/office/drawing/2014/main" id="{4B98060E-FA55-BB17-DA3D-93F5B4A879BB}"/>
              </a:ext>
            </a:extLst>
          </p:cNvPr>
          <p:cNvSpPr txBox="1"/>
          <p:nvPr/>
        </p:nvSpPr>
        <p:spPr>
          <a:xfrm>
            <a:off x="4573390" y="6202418"/>
            <a:ext cx="3150104" cy="55399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schemeClr val="tx1">
                    <a:lumMod val="76000"/>
                    <a:lumOff val="24000"/>
                  </a:schemeClr>
                </a:solidFill>
                <a:latin typeface="Century Gothic"/>
                <a:ea typeface="Calibri"/>
                <a:cs typeface="Calibri"/>
              </a:rPr>
              <a:t>Basemap Credits: </a:t>
            </a:r>
            <a:r>
              <a:rPr lang="en-US" sz="1000">
                <a:solidFill>
                  <a:schemeClr val="tx1">
                    <a:lumMod val="76000"/>
                    <a:lumOff val="24000"/>
                  </a:schemeClr>
                </a:solidFill>
                <a:latin typeface="Century Gothic"/>
                <a:ea typeface="+mn-lt"/>
                <a:cs typeface="+mn-lt"/>
              </a:rPr>
              <a:t>Esri, HERE, Garmin, INCREMENT P, © OpenStreetMap contributors, and the GIS User Community</a:t>
            </a:r>
            <a:endParaRPr lang="en-US" sz="1000">
              <a:solidFill>
                <a:schemeClr val="tx1">
                  <a:lumMod val="76000"/>
                  <a:lumOff val="24000"/>
                </a:schemeClr>
              </a:solidFill>
              <a:latin typeface="Century Gothic"/>
            </a:endParaRPr>
          </a:p>
        </p:txBody>
      </p:sp>
      <p:sp>
        <p:nvSpPr>
          <p:cNvPr id="27" name="Rectangle 26">
            <a:extLst>
              <a:ext uri="{FF2B5EF4-FFF2-40B4-BE49-F238E27FC236}">
                <a16:creationId xmlns:a16="http://schemas.microsoft.com/office/drawing/2014/main" id="{8AC7A10D-6F99-E4D6-A3D5-AA6B9C9C6B05}"/>
              </a:ext>
            </a:extLst>
          </p:cNvPr>
          <p:cNvSpPr/>
          <p:nvPr/>
        </p:nvSpPr>
        <p:spPr>
          <a:xfrm>
            <a:off x="4574582" y="947979"/>
            <a:ext cx="3007142" cy="1314068"/>
          </a:xfrm>
          <a:prstGeom prst="rect">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1BC9CA-F6A3-1468-EB11-2350C7EE82A0}"/>
              </a:ext>
            </a:extLst>
          </p:cNvPr>
          <p:cNvSpPr/>
          <p:nvPr/>
        </p:nvSpPr>
        <p:spPr>
          <a:xfrm>
            <a:off x="4743421" y="1126915"/>
            <a:ext cx="419393" cy="380647"/>
          </a:xfrm>
          <a:prstGeom prst="rect">
            <a:avLst/>
          </a:prstGeom>
          <a:solidFill>
            <a:srgbClr val="3FAC06"/>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27C898B-F9C0-20BE-B66B-BE54DAEA3BED}"/>
              </a:ext>
            </a:extLst>
          </p:cNvPr>
          <p:cNvSpPr/>
          <p:nvPr/>
        </p:nvSpPr>
        <p:spPr>
          <a:xfrm>
            <a:off x="4743420" y="1604779"/>
            <a:ext cx="419393" cy="380647"/>
          </a:xfrm>
          <a:prstGeom prst="rect">
            <a:avLst/>
          </a:prstGeom>
          <a:solidFill>
            <a:srgbClr val="FF5107"/>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6C82044-95EF-3AF5-8A3C-0B5DE889C0B3}"/>
              </a:ext>
            </a:extLst>
          </p:cNvPr>
          <p:cNvSpPr txBox="1"/>
          <p:nvPr/>
        </p:nvSpPr>
        <p:spPr>
          <a:xfrm>
            <a:off x="5163518" y="1614017"/>
            <a:ext cx="23944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D3D3D"/>
                </a:solidFill>
                <a:latin typeface="Century Gothic"/>
              </a:rPr>
              <a:t>Lost Canopy</a:t>
            </a:r>
            <a:endParaRPr lang="en-US"/>
          </a:p>
        </p:txBody>
      </p:sp>
      <p:sp>
        <p:nvSpPr>
          <p:cNvPr id="33" name="TextBox 32">
            <a:extLst>
              <a:ext uri="{FF2B5EF4-FFF2-40B4-BE49-F238E27FC236}">
                <a16:creationId xmlns:a16="http://schemas.microsoft.com/office/drawing/2014/main" id="{43A23054-CBCB-69BE-1B42-1B43A3A71903}"/>
              </a:ext>
            </a:extLst>
          </p:cNvPr>
          <p:cNvSpPr txBox="1"/>
          <p:nvPr/>
        </p:nvSpPr>
        <p:spPr>
          <a:xfrm>
            <a:off x="5150603" y="11597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3D3D3D"/>
                </a:solidFill>
                <a:latin typeface="Century Gothic"/>
              </a:rPr>
              <a:t>Remaining Canopy</a:t>
            </a:r>
          </a:p>
        </p:txBody>
      </p:sp>
      <p:sp>
        <p:nvSpPr>
          <p:cNvPr id="6" name="TextBox 11">
            <a:extLst>
              <a:ext uri="{FF2B5EF4-FFF2-40B4-BE49-F238E27FC236}">
                <a16:creationId xmlns:a16="http://schemas.microsoft.com/office/drawing/2014/main" id="{299F8F52-20B9-4C62-A18A-2F7AE517AF5A}"/>
              </a:ext>
            </a:extLst>
          </p:cNvPr>
          <p:cNvSpPr txBox="1"/>
          <p:nvPr/>
        </p:nvSpPr>
        <p:spPr>
          <a:xfrm>
            <a:off x="730205" y="797784"/>
            <a:ext cx="2201941" cy="104337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Tree Canopy Cover Change</a:t>
            </a:r>
            <a:endParaRPr lang="en-US">
              <a:solidFill>
                <a:schemeClr val="tx1">
                  <a:lumMod val="76000"/>
                  <a:lumOff val="24000"/>
                </a:schemeClr>
              </a:solidFill>
            </a:endParaRPr>
          </a:p>
          <a:p>
            <a:pPr algn="ctr"/>
            <a:r>
              <a:rPr lang="en-US" sz="2000">
                <a:solidFill>
                  <a:schemeClr val="tx1">
                    <a:lumMod val="76000"/>
                    <a:lumOff val="24000"/>
                  </a:schemeClr>
                </a:solidFill>
                <a:latin typeface="Century Gothic"/>
              </a:rPr>
              <a:t>2014 – 2024</a:t>
            </a:r>
            <a:endParaRPr lang="en-US" sz="2000" b="1">
              <a:solidFill>
                <a:schemeClr val="tx1">
                  <a:lumMod val="76000"/>
                  <a:lumOff val="24000"/>
                </a:schemeClr>
              </a:solidFill>
              <a:latin typeface="Century Gothic"/>
            </a:endParaRPr>
          </a:p>
        </p:txBody>
      </p:sp>
      <p:pic>
        <p:nvPicPr>
          <p:cNvPr id="5" name="Graphic 77">
            <a:extLst>
              <a:ext uri="{FF2B5EF4-FFF2-40B4-BE49-F238E27FC236}">
                <a16:creationId xmlns:a16="http://schemas.microsoft.com/office/drawing/2014/main" id="{6A0ECC7B-6FAB-EE4C-CFBC-5CC03028A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4682" y="17016712"/>
            <a:ext cx="2160945" cy="2308369"/>
          </a:xfrm>
          <a:prstGeom prst="rect">
            <a:avLst/>
          </a:prstGeom>
        </p:spPr>
      </p:pic>
      <p:pic>
        <p:nvPicPr>
          <p:cNvPr id="7" name="Graphic 74">
            <a:extLst>
              <a:ext uri="{FF2B5EF4-FFF2-40B4-BE49-F238E27FC236}">
                <a16:creationId xmlns:a16="http://schemas.microsoft.com/office/drawing/2014/main" id="{A859A065-4F97-3D9C-02BD-17A75D8D1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6057" y="17016716"/>
            <a:ext cx="2160945" cy="2284556"/>
          </a:xfrm>
          <a:prstGeom prst="rect">
            <a:avLst/>
          </a:prstGeom>
        </p:spPr>
      </p:pic>
      <p:pic>
        <p:nvPicPr>
          <p:cNvPr id="10" name="Graphic 75">
            <a:extLst>
              <a:ext uri="{FF2B5EF4-FFF2-40B4-BE49-F238E27FC236}">
                <a16:creationId xmlns:a16="http://schemas.microsoft.com/office/drawing/2014/main" id="{68A80DC8-DAE5-2C7C-D12A-C339D573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03900" y="17016712"/>
            <a:ext cx="2160945" cy="2284556"/>
          </a:xfrm>
          <a:prstGeom prst="rect">
            <a:avLst/>
          </a:prstGeom>
        </p:spPr>
      </p:pic>
      <p:pic>
        <p:nvPicPr>
          <p:cNvPr id="18" name="Graphic 73">
            <a:extLst>
              <a:ext uri="{FF2B5EF4-FFF2-40B4-BE49-F238E27FC236}">
                <a16:creationId xmlns:a16="http://schemas.microsoft.com/office/drawing/2014/main" id="{CFC3F5CD-7093-D98C-6074-468D0E2386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11880" y="17291267"/>
            <a:ext cx="2160945" cy="2284556"/>
          </a:xfrm>
          <a:prstGeom prst="rect">
            <a:avLst/>
          </a:prstGeom>
        </p:spPr>
      </p:pic>
      <p:pic>
        <p:nvPicPr>
          <p:cNvPr id="25" name="Graphic 76">
            <a:extLst>
              <a:ext uri="{FF2B5EF4-FFF2-40B4-BE49-F238E27FC236}">
                <a16:creationId xmlns:a16="http://schemas.microsoft.com/office/drawing/2014/main" id="{89093830-C8FC-21AC-5D61-FC501BD32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89776" y="17240182"/>
            <a:ext cx="2160945" cy="2308369"/>
          </a:xfrm>
          <a:prstGeom prst="rect">
            <a:avLst/>
          </a:prstGeom>
        </p:spPr>
      </p:pic>
      <p:pic>
        <p:nvPicPr>
          <p:cNvPr id="30" name="Graphic 77">
            <a:extLst>
              <a:ext uri="{FF2B5EF4-FFF2-40B4-BE49-F238E27FC236}">
                <a16:creationId xmlns:a16="http://schemas.microsoft.com/office/drawing/2014/main" id="{6A0ECC7B-6FAB-EE4C-CFBC-5CC03028A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4682" y="17016712"/>
            <a:ext cx="2160945" cy="2308369"/>
          </a:xfrm>
          <a:prstGeom prst="rect">
            <a:avLst/>
          </a:prstGeom>
        </p:spPr>
      </p:pic>
      <p:pic>
        <p:nvPicPr>
          <p:cNvPr id="31" name="Graphic 74">
            <a:extLst>
              <a:ext uri="{FF2B5EF4-FFF2-40B4-BE49-F238E27FC236}">
                <a16:creationId xmlns:a16="http://schemas.microsoft.com/office/drawing/2014/main" id="{A859A065-4F97-3D9C-02BD-17A75D8D1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6057" y="17016716"/>
            <a:ext cx="2160945" cy="2284556"/>
          </a:xfrm>
          <a:prstGeom prst="rect">
            <a:avLst/>
          </a:prstGeom>
        </p:spPr>
      </p:pic>
      <p:pic>
        <p:nvPicPr>
          <p:cNvPr id="36" name="Graphic 75">
            <a:extLst>
              <a:ext uri="{FF2B5EF4-FFF2-40B4-BE49-F238E27FC236}">
                <a16:creationId xmlns:a16="http://schemas.microsoft.com/office/drawing/2014/main" id="{68A80DC8-DAE5-2C7C-D12A-C339D573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03900" y="17016712"/>
            <a:ext cx="2160945" cy="2284556"/>
          </a:xfrm>
          <a:prstGeom prst="rect">
            <a:avLst/>
          </a:prstGeom>
        </p:spPr>
      </p:pic>
      <p:pic>
        <p:nvPicPr>
          <p:cNvPr id="37" name="Graphic 73">
            <a:extLst>
              <a:ext uri="{FF2B5EF4-FFF2-40B4-BE49-F238E27FC236}">
                <a16:creationId xmlns:a16="http://schemas.microsoft.com/office/drawing/2014/main" id="{CFC3F5CD-7093-D98C-6074-468D0E2386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11880" y="17291267"/>
            <a:ext cx="2160945" cy="2284556"/>
          </a:xfrm>
          <a:prstGeom prst="rect">
            <a:avLst/>
          </a:prstGeom>
        </p:spPr>
      </p:pic>
      <p:pic>
        <p:nvPicPr>
          <p:cNvPr id="38" name="Graphic 76">
            <a:extLst>
              <a:ext uri="{FF2B5EF4-FFF2-40B4-BE49-F238E27FC236}">
                <a16:creationId xmlns:a16="http://schemas.microsoft.com/office/drawing/2014/main" id="{89093830-C8FC-21AC-5D61-FC501BD32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89776" y="17240182"/>
            <a:ext cx="2160945" cy="2308369"/>
          </a:xfrm>
          <a:prstGeom prst="rect">
            <a:avLst/>
          </a:prstGeom>
        </p:spPr>
      </p:pic>
      <p:pic>
        <p:nvPicPr>
          <p:cNvPr id="39" name="Graphic 77">
            <a:extLst>
              <a:ext uri="{FF2B5EF4-FFF2-40B4-BE49-F238E27FC236}">
                <a16:creationId xmlns:a16="http://schemas.microsoft.com/office/drawing/2014/main" id="{6A0ECC7B-6FAB-EE4C-CFBC-5CC03028A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4682" y="17016712"/>
            <a:ext cx="2160945" cy="2308369"/>
          </a:xfrm>
          <a:prstGeom prst="rect">
            <a:avLst/>
          </a:prstGeom>
        </p:spPr>
      </p:pic>
      <p:sp>
        <p:nvSpPr>
          <p:cNvPr id="40" name="TextBox 10">
            <a:extLst>
              <a:ext uri="{FF2B5EF4-FFF2-40B4-BE49-F238E27FC236}">
                <a16:creationId xmlns:a16="http://schemas.microsoft.com/office/drawing/2014/main" id="{7BA6E356-CE52-D667-0BCB-BF2D3BF10705}"/>
              </a:ext>
            </a:extLst>
          </p:cNvPr>
          <p:cNvSpPr txBox="1"/>
          <p:nvPr/>
        </p:nvSpPr>
        <p:spPr>
          <a:xfrm>
            <a:off x="17288024" y="19686885"/>
            <a:ext cx="3163588"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tx1">
                    <a:lumMod val="76000"/>
                    <a:lumOff val="24000"/>
                  </a:schemeClr>
                </a:solidFill>
                <a:latin typeface="Century Gothic"/>
                <a:ea typeface="Calibri"/>
                <a:cs typeface="Calibri"/>
              </a:rPr>
              <a:t>2014 Canopy</a:t>
            </a:r>
          </a:p>
          <a:p>
            <a:pPr algn="ctr"/>
            <a:endParaRPr lang="en-US" sz="2000">
              <a:solidFill>
                <a:schemeClr val="tx1">
                  <a:lumMod val="76000"/>
                  <a:lumOff val="24000"/>
                </a:schemeClr>
              </a:solidFill>
              <a:latin typeface="Century Gothic"/>
              <a:ea typeface="Calibri"/>
              <a:cs typeface="Calibri"/>
            </a:endParaRPr>
          </a:p>
          <a:p>
            <a:pPr algn="ctr"/>
            <a:endParaRPr lang="en-US">
              <a:solidFill>
                <a:schemeClr val="tx1">
                  <a:lumMod val="76000"/>
                  <a:lumOff val="24000"/>
                </a:schemeClr>
              </a:solidFill>
              <a:latin typeface="Century Gothic"/>
              <a:ea typeface="Calibri"/>
              <a:cs typeface="Calibri"/>
            </a:endParaRPr>
          </a:p>
        </p:txBody>
      </p:sp>
      <p:sp>
        <p:nvSpPr>
          <p:cNvPr id="41" name="TextBox 10">
            <a:extLst>
              <a:ext uri="{FF2B5EF4-FFF2-40B4-BE49-F238E27FC236}">
                <a16:creationId xmlns:a16="http://schemas.microsoft.com/office/drawing/2014/main" id="{6A4E9CA4-4199-5D7B-1CF4-74C99CC6CD0A}"/>
              </a:ext>
            </a:extLst>
          </p:cNvPr>
          <p:cNvSpPr txBox="1"/>
          <p:nvPr/>
        </p:nvSpPr>
        <p:spPr>
          <a:xfrm>
            <a:off x="21279962" y="19710697"/>
            <a:ext cx="3163588"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a:solidFill>
                  <a:schemeClr val="tx1">
                    <a:lumMod val="76000"/>
                    <a:lumOff val="24000"/>
                  </a:schemeClr>
                </a:solidFill>
                <a:latin typeface="Century Gothic"/>
                <a:ea typeface="Calibri"/>
                <a:cs typeface="Calibri"/>
              </a:rPr>
              <a:t>2024 Canopy</a:t>
            </a:r>
          </a:p>
          <a:p>
            <a:pPr algn="ctr"/>
            <a:endParaRPr lang="en-US" sz="2000">
              <a:solidFill>
                <a:schemeClr val="tx1">
                  <a:lumMod val="76000"/>
                  <a:lumOff val="24000"/>
                </a:schemeClr>
              </a:solidFill>
              <a:latin typeface="Century Gothic"/>
              <a:ea typeface="Calibri"/>
              <a:cs typeface="Calibri"/>
            </a:endParaRPr>
          </a:p>
          <a:p>
            <a:pPr algn="ctr"/>
            <a:endParaRPr lang="en-US">
              <a:solidFill>
                <a:schemeClr val="tx1">
                  <a:lumMod val="76000"/>
                  <a:lumOff val="24000"/>
                </a:schemeClr>
              </a:solidFill>
              <a:latin typeface="Century Gothic"/>
              <a:ea typeface="Calibri"/>
              <a:cs typeface="Calibri"/>
            </a:endParaRPr>
          </a:p>
        </p:txBody>
      </p:sp>
      <p:pic>
        <p:nvPicPr>
          <p:cNvPr id="42" name="Graphic 74">
            <a:extLst>
              <a:ext uri="{FF2B5EF4-FFF2-40B4-BE49-F238E27FC236}">
                <a16:creationId xmlns:a16="http://schemas.microsoft.com/office/drawing/2014/main" id="{A859A065-4F97-3D9C-02BD-17A75D8D1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86057" y="17016716"/>
            <a:ext cx="2160945" cy="2284556"/>
          </a:xfrm>
          <a:prstGeom prst="rect">
            <a:avLst/>
          </a:prstGeom>
        </p:spPr>
      </p:pic>
      <p:pic>
        <p:nvPicPr>
          <p:cNvPr id="43" name="Graphic 75">
            <a:extLst>
              <a:ext uri="{FF2B5EF4-FFF2-40B4-BE49-F238E27FC236}">
                <a16:creationId xmlns:a16="http://schemas.microsoft.com/office/drawing/2014/main" id="{68A80DC8-DAE5-2C7C-D12A-C339D573E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803900" y="17016712"/>
            <a:ext cx="2160945" cy="2284556"/>
          </a:xfrm>
          <a:prstGeom prst="rect">
            <a:avLst/>
          </a:prstGeom>
        </p:spPr>
      </p:pic>
      <p:pic>
        <p:nvPicPr>
          <p:cNvPr id="44" name="Graphic 73">
            <a:extLst>
              <a:ext uri="{FF2B5EF4-FFF2-40B4-BE49-F238E27FC236}">
                <a16:creationId xmlns:a16="http://schemas.microsoft.com/office/drawing/2014/main" id="{CFC3F5CD-7093-D98C-6074-468D0E2386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11880" y="17291267"/>
            <a:ext cx="2160945" cy="2284556"/>
          </a:xfrm>
          <a:prstGeom prst="rect">
            <a:avLst/>
          </a:prstGeom>
        </p:spPr>
      </p:pic>
      <p:pic>
        <p:nvPicPr>
          <p:cNvPr id="45" name="Graphic 76">
            <a:extLst>
              <a:ext uri="{FF2B5EF4-FFF2-40B4-BE49-F238E27FC236}">
                <a16:creationId xmlns:a16="http://schemas.microsoft.com/office/drawing/2014/main" id="{89093830-C8FC-21AC-5D61-FC501BD325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089776" y="17240182"/>
            <a:ext cx="2160945" cy="2308369"/>
          </a:xfrm>
          <a:prstGeom prst="rect">
            <a:avLst/>
          </a:prstGeom>
        </p:spPr>
      </p:pic>
      <p:pic>
        <p:nvPicPr>
          <p:cNvPr id="51" name="Graphic 50" descr="Deciduous tree with solid fill">
            <a:extLst>
              <a:ext uri="{FF2B5EF4-FFF2-40B4-BE49-F238E27FC236}">
                <a16:creationId xmlns:a16="http://schemas.microsoft.com/office/drawing/2014/main" id="{1F8170FA-2E15-807E-93A2-346640D71C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7628" y="1664627"/>
            <a:ext cx="1226327" cy="1342882"/>
          </a:xfrm>
          <a:prstGeom prst="rect">
            <a:avLst/>
          </a:prstGeom>
        </p:spPr>
      </p:pic>
      <p:pic>
        <p:nvPicPr>
          <p:cNvPr id="52" name="Graphic 51" descr="Deciduous tree with solid fill">
            <a:extLst>
              <a:ext uri="{FF2B5EF4-FFF2-40B4-BE49-F238E27FC236}">
                <a16:creationId xmlns:a16="http://schemas.microsoft.com/office/drawing/2014/main" id="{E8B98D92-25E4-AA6F-FFD9-9205149B0B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1525" y="1664626"/>
            <a:ext cx="1226327" cy="1342882"/>
          </a:xfrm>
          <a:prstGeom prst="rect">
            <a:avLst/>
          </a:prstGeom>
        </p:spPr>
      </p:pic>
      <p:pic>
        <p:nvPicPr>
          <p:cNvPr id="53" name="Graphic 52" descr="Deciduous tree with solid fill">
            <a:extLst>
              <a:ext uri="{FF2B5EF4-FFF2-40B4-BE49-F238E27FC236}">
                <a16:creationId xmlns:a16="http://schemas.microsoft.com/office/drawing/2014/main" id="{A71AC32D-FCE8-CC3A-18AC-4CC4334499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4575" y="1677541"/>
            <a:ext cx="1226327" cy="1342882"/>
          </a:xfrm>
          <a:prstGeom prst="rect">
            <a:avLst/>
          </a:prstGeom>
        </p:spPr>
      </p:pic>
      <p:sp>
        <p:nvSpPr>
          <p:cNvPr id="54" name="TextBox 53">
            <a:extLst>
              <a:ext uri="{FF2B5EF4-FFF2-40B4-BE49-F238E27FC236}">
                <a16:creationId xmlns:a16="http://schemas.microsoft.com/office/drawing/2014/main" id="{23A4584E-9ED6-C96F-BCDE-59148A51E852}"/>
              </a:ext>
            </a:extLst>
          </p:cNvPr>
          <p:cNvSpPr txBox="1"/>
          <p:nvPr/>
        </p:nvSpPr>
        <p:spPr>
          <a:xfrm>
            <a:off x="8215745" y="3019446"/>
            <a:ext cx="38377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ea typeface="Calibri"/>
                <a:cs typeface="Calibri"/>
              </a:rPr>
              <a:t>2014 Canopy Cover: 31.80%</a:t>
            </a:r>
            <a:endParaRPr lang="en-US">
              <a:latin typeface="Century Gothic"/>
            </a:endParaRPr>
          </a:p>
        </p:txBody>
      </p:sp>
      <p:pic>
        <p:nvPicPr>
          <p:cNvPr id="55" name="Graphic 54" descr="Deciduous tree with solid fill">
            <a:extLst>
              <a:ext uri="{FF2B5EF4-FFF2-40B4-BE49-F238E27FC236}">
                <a16:creationId xmlns:a16="http://schemas.microsoft.com/office/drawing/2014/main" id="{4EF6E55E-6849-9A67-E810-AFB7A866F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7628" y="3411575"/>
            <a:ext cx="1226327" cy="1342882"/>
          </a:xfrm>
          <a:prstGeom prst="rect">
            <a:avLst/>
          </a:prstGeom>
        </p:spPr>
      </p:pic>
      <p:pic>
        <p:nvPicPr>
          <p:cNvPr id="56" name="Graphic 55" descr="Deciduous tree with solid fill">
            <a:extLst>
              <a:ext uri="{FF2B5EF4-FFF2-40B4-BE49-F238E27FC236}">
                <a16:creationId xmlns:a16="http://schemas.microsoft.com/office/drawing/2014/main" id="{739E5AF2-D696-9912-0921-A1C475E6D9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36827" y="3411575"/>
            <a:ext cx="1226327" cy="1342882"/>
          </a:xfrm>
          <a:prstGeom prst="rect">
            <a:avLst/>
          </a:prstGeom>
        </p:spPr>
      </p:pic>
      <p:sp>
        <p:nvSpPr>
          <p:cNvPr id="57" name="TextBox 56">
            <a:extLst>
              <a:ext uri="{FF2B5EF4-FFF2-40B4-BE49-F238E27FC236}">
                <a16:creationId xmlns:a16="http://schemas.microsoft.com/office/drawing/2014/main" id="{F28F13F6-3B23-6E17-00BA-FB2C731DED24}"/>
              </a:ext>
            </a:extLst>
          </p:cNvPr>
          <p:cNvSpPr txBox="1"/>
          <p:nvPr/>
        </p:nvSpPr>
        <p:spPr>
          <a:xfrm>
            <a:off x="8218681" y="4754911"/>
            <a:ext cx="4168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entury Gothic"/>
              </a:rPr>
              <a:t>2024 Canopy Cover: 26.49%​</a:t>
            </a:r>
            <a:endParaRPr lang="en-US"/>
          </a:p>
        </p:txBody>
      </p:sp>
      <p:sp>
        <p:nvSpPr>
          <p:cNvPr id="46" name="TextBox 45">
            <a:extLst>
              <a:ext uri="{FF2B5EF4-FFF2-40B4-BE49-F238E27FC236}">
                <a16:creationId xmlns:a16="http://schemas.microsoft.com/office/drawing/2014/main" id="{4014BD75-4807-818A-AD35-E5B52DD52D0F}"/>
              </a:ext>
            </a:extLst>
          </p:cNvPr>
          <p:cNvSpPr txBox="1"/>
          <p:nvPr/>
        </p:nvSpPr>
        <p:spPr>
          <a:xfrm>
            <a:off x="8017767" y="5220794"/>
            <a:ext cx="4036203" cy="923330"/>
          </a:xfrm>
          <a:prstGeom prst="rect">
            <a:avLst/>
          </a:prstGeom>
          <a:noFill/>
          <a:ln>
            <a:solidFill>
              <a:srgbClr val="885C99"/>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885C99"/>
                </a:solidFill>
                <a:latin typeface="Century Gothic"/>
              </a:rPr>
              <a:t>Between 2014 and 2024, Chatham County lost approximately </a:t>
            </a:r>
            <a:r>
              <a:rPr lang="en-US" b="1">
                <a:solidFill>
                  <a:srgbClr val="885C99"/>
                </a:solidFill>
                <a:latin typeface="Century Gothic"/>
              </a:rPr>
              <a:t>17% of its existing canopy cover.</a:t>
            </a:r>
          </a:p>
        </p:txBody>
      </p:sp>
    </p:spTree>
    <p:extLst>
      <p:ext uri="{BB962C8B-B14F-4D97-AF65-F5344CB8AC3E}">
        <p14:creationId xmlns:p14="http://schemas.microsoft.com/office/powerpoint/2010/main" val="336635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map of the united states&#10;&#10;AI-generated content may be incorrect.">
            <a:extLst>
              <a:ext uri="{FF2B5EF4-FFF2-40B4-BE49-F238E27FC236}">
                <a16:creationId xmlns:a16="http://schemas.microsoft.com/office/drawing/2014/main" id="{FF1037B6-0AE5-CAF2-1B9F-4CA4C9ED94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366" y="728577"/>
            <a:ext cx="7150534" cy="5507791"/>
          </a:xfrm>
          <a:prstGeom prst="rect">
            <a:avLst/>
          </a:prstGeom>
        </p:spPr>
      </p:pic>
      <p:sp>
        <p:nvSpPr>
          <p:cNvPr id="3" name="Slide Number Placeholder 2">
            <a:extLst>
              <a:ext uri="{FF2B5EF4-FFF2-40B4-BE49-F238E27FC236}">
                <a16:creationId xmlns:a16="http://schemas.microsoft.com/office/drawing/2014/main" id="{5D1B8594-F2FB-C0BA-5302-CCDE9A7DA3D3}"/>
              </a:ext>
            </a:extLst>
          </p:cNvPr>
          <p:cNvSpPr>
            <a:spLocks noGrp="1"/>
          </p:cNvSpPr>
          <p:nvPr>
            <p:ph type="sldNum" sz="quarter" idx="10"/>
          </p:nvPr>
        </p:nvSpPr>
        <p:spPr/>
        <p:txBody>
          <a:bodyPr/>
          <a:lstStyle/>
          <a:p>
            <a:fld id="{9C3AC94F-0BCF-4004-89AE-D672EB8CABD9}" type="slidenum">
              <a:rPr lang="en-US" smtClean="0"/>
              <a:pPr/>
              <a:t>15</a:t>
            </a:fld>
            <a:endParaRPr lang="en-US"/>
          </a:p>
        </p:txBody>
      </p:sp>
      <p:sp>
        <p:nvSpPr>
          <p:cNvPr id="4" name="Text Placeholder 3">
            <a:extLst>
              <a:ext uri="{FF2B5EF4-FFF2-40B4-BE49-F238E27FC236}">
                <a16:creationId xmlns:a16="http://schemas.microsoft.com/office/drawing/2014/main" id="{D9C54BCB-74BB-E3C6-D94F-AD5538A84221}"/>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8" name="TextBox 11">
            <a:extLst>
              <a:ext uri="{FF2B5EF4-FFF2-40B4-BE49-F238E27FC236}">
                <a16:creationId xmlns:a16="http://schemas.microsoft.com/office/drawing/2014/main" id="{3B9E3DF4-EE55-87AD-2376-50C26A83D699}"/>
              </a:ext>
            </a:extLst>
          </p:cNvPr>
          <p:cNvSpPr txBox="1"/>
          <p:nvPr/>
        </p:nvSpPr>
        <p:spPr>
          <a:xfrm>
            <a:off x="730440" y="732570"/>
            <a:ext cx="2437528"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Heat Vulnerability </a:t>
            </a:r>
            <a:r>
              <a:rPr lang="en-US" sz="2000" b="1">
                <a:solidFill>
                  <a:schemeClr val="tx1">
                    <a:lumMod val="75000"/>
                    <a:lumOff val="25000"/>
                  </a:schemeClr>
                </a:solidFill>
                <a:latin typeface="Century Gothic"/>
              </a:rPr>
              <a:t>Index</a:t>
            </a:r>
          </a:p>
          <a:p>
            <a:pPr algn="ctr"/>
            <a:r>
              <a:rPr lang="en-US" sz="2000">
                <a:solidFill>
                  <a:schemeClr val="tx1">
                    <a:lumMod val="75000"/>
                    <a:lumOff val="25000"/>
                  </a:schemeClr>
                </a:solidFill>
                <a:latin typeface="Century Gothic"/>
              </a:rPr>
              <a:t>2020 – 2022</a:t>
            </a:r>
          </a:p>
        </p:txBody>
      </p:sp>
      <p:pic>
        <p:nvPicPr>
          <p:cNvPr id="10" name="Picture 9" descr="Shape&#10;&#10;Description automatically generated with low confidence">
            <a:extLst>
              <a:ext uri="{FF2B5EF4-FFF2-40B4-BE49-F238E27FC236}">
                <a16:creationId xmlns:a16="http://schemas.microsoft.com/office/drawing/2014/main" id="{4C3B2FA0-3634-75DB-A4F2-62A3D4E4715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6650" y="5561063"/>
            <a:ext cx="266700" cy="523875"/>
          </a:xfrm>
          <a:prstGeom prst="rect">
            <a:avLst/>
          </a:prstGeom>
        </p:spPr>
      </p:pic>
      <p:sp>
        <p:nvSpPr>
          <p:cNvPr id="12" name="TextBox 5">
            <a:extLst>
              <a:ext uri="{FF2B5EF4-FFF2-40B4-BE49-F238E27FC236}">
                <a16:creationId xmlns:a16="http://schemas.microsoft.com/office/drawing/2014/main" id="{0DAB663F-066B-E2FE-571A-662A7AF8D378}"/>
              </a:ext>
            </a:extLst>
          </p:cNvPr>
          <p:cNvSpPr txBox="1"/>
          <p:nvPr/>
        </p:nvSpPr>
        <p:spPr>
          <a:xfrm>
            <a:off x="5223077" y="5668701"/>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14" name="TextBox 5">
            <a:extLst>
              <a:ext uri="{FF2B5EF4-FFF2-40B4-BE49-F238E27FC236}">
                <a16:creationId xmlns:a16="http://schemas.microsoft.com/office/drawing/2014/main" id="{2153C86C-5653-C596-EE84-4E408CF90A18}"/>
              </a:ext>
            </a:extLst>
          </p:cNvPr>
          <p:cNvSpPr txBox="1"/>
          <p:nvPr/>
        </p:nvSpPr>
        <p:spPr>
          <a:xfrm>
            <a:off x="5970869" y="5668701"/>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16" name="TextBox 5">
            <a:extLst>
              <a:ext uri="{FF2B5EF4-FFF2-40B4-BE49-F238E27FC236}">
                <a16:creationId xmlns:a16="http://schemas.microsoft.com/office/drawing/2014/main" id="{F7384F1F-C314-B284-9165-C75334CEA46A}"/>
              </a:ext>
            </a:extLst>
          </p:cNvPr>
          <p:cNvSpPr txBox="1"/>
          <p:nvPr/>
        </p:nvSpPr>
        <p:spPr>
          <a:xfrm>
            <a:off x="6642497" y="5674701"/>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18" name="TextBox 5">
            <a:extLst>
              <a:ext uri="{FF2B5EF4-FFF2-40B4-BE49-F238E27FC236}">
                <a16:creationId xmlns:a16="http://schemas.microsoft.com/office/drawing/2014/main" id="{57B0407E-D9D8-2AD2-5B4E-761AEF7CF5CB}"/>
              </a:ext>
            </a:extLst>
          </p:cNvPr>
          <p:cNvSpPr txBox="1"/>
          <p:nvPr/>
        </p:nvSpPr>
        <p:spPr>
          <a:xfrm>
            <a:off x="7243181" y="5668017"/>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sp>
        <p:nvSpPr>
          <p:cNvPr id="19" name="TextBox 11">
            <a:extLst>
              <a:ext uri="{FF2B5EF4-FFF2-40B4-BE49-F238E27FC236}">
                <a16:creationId xmlns:a16="http://schemas.microsoft.com/office/drawing/2014/main" id="{3DF4AB4B-2B52-D29D-B5CD-60C265512781}"/>
              </a:ext>
            </a:extLst>
          </p:cNvPr>
          <p:cNvSpPr txBox="1"/>
          <p:nvPr/>
        </p:nvSpPr>
        <p:spPr>
          <a:xfrm>
            <a:off x="7966572" y="1433648"/>
            <a:ext cx="4013183"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3F3F3F"/>
                </a:solidFill>
                <a:latin typeface="Century Gothic"/>
              </a:rPr>
              <a:t>Heat Vulnerability Index</a:t>
            </a:r>
            <a:endParaRPr lang="en-US"/>
          </a:p>
        </p:txBody>
      </p:sp>
      <p:sp>
        <p:nvSpPr>
          <p:cNvPr id="20" name="TextBox 11">
            <a:extLst>
              <a:ext uri="{FF2B5EF4-FFF2-40B4-BE49-F238E27FC236}">
                <a16:creationId xmlns:a16="http://schemas.microsoft.com/office/drawing/2014/main" id="{1F706980-73D5-F689-72F4-DC9474A6C59F}"/>
              </a:ext>
            </a:extLst>
          </p:cNvPr>
          <p:cNvSpPr txBox="1"/>
          <p:nvPr/>
        </p:nvSpPr>
        <p:spPr>
          <a:xfrm rot="16200000">
            <a:off x="6564506" y="2730907"/>
            <a:ext cx="4013183"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3F3F3F"/>
                </a:solidFill>
                <a:latin typeface="Century Gothic"/>
              </a:rPr>
              <a:t>Environmental Risk</a:t>
            </a:r>
          </a:p>
        </p:txBody>
      </p:sp>
      <p:sp>
        <p:nvSpPr>
          <p:cNvPr id="21" name="TextBox 11">
            <a:extLst>
              <a:ext uri="{FF2B5EF4-FFF2-40B4-BE49-F238E27FC236}">
                <a16:creationId xmlns:a16="http://schemas.microsoft.com/office/drawing/2014/main" id="{F7D4F378-C061-5D26-921D-79F39AE2E56B}"/>
              </a:ext>
            </a:extLst>
          </p:cNvPr>
          <p:cNvSpPr txBox="1"/>
          <p:nvPr/>
        </p:nvSpPr>
        <p:spPr>
          <a:xfrm>
            <a:off x="8172956" y="4141356"/>
            <a:ext cx="374178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tx1">
                    <a:lumMod val="75000"/>
                    <a:lumOff val="25000"/>
                  </a:schemeClr>
                </a:solidFill>
                <a:latin typeface="Century Gothic"/>
              </a:rPr>
              <a:t>Social</a:t>
            </a:r>
            <a:r>
              <a:rPr lang="en-US" sz="1600">
                <a:solidFill>
                  <a:srgbClr val="3F3F3F"/>
                </a:solidFill>
                <a:latin typeface="Century Gothic"/>
              </a:rPr>
              <a:t> Vulnerability</a:t>
            </a:r>
          </a:p>
        </p:txBody>
      </p:sp>
      <p:sp>
        <p:nvSpPr>
          <p:cNvPr id="22" name="TextBox 11">
            <a:extLst>
              <a:ext uri="{FF2B5EF4-FFF2-40B4-BE49-F238E27FC236}">
                <a16:creationId xmlns:a16="http://schemas.microsoft.com/office/drawing/2014/main" id="{C763545F-654E-49F5-310C-DDEA5E824E0F}"/>
              </a:ext>
            </a:extLst>
          </p:cNvPr>
          <p:cNvSpPr txBox="1"/>
          <p:nvPr/>
        </p:nvSpPr>
        <p:spPr>
          <a:xfrm>
            <a:off x="8516301" y="3808155"/>
            <a:ext cx="4013183"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3F3F3F"/>
                </a:solidFill>
                <a:latin typeface="Century Gothic"/>
              </a:rPr>
              <a:t>High</a:t>
            </a:r>
          </a:p>
        </p:txBody>
      </p:sp>
      <p:sp>
        <p:nvSpPr>
          <p:cNvPr id="23" name="TextBox 11">
            <a:extLst>
              <a:ext uri="{FF2B5EF4-FFF2-40B4-BE49-F238E27FC236}">
                <a16:creationId xmlns:a16="http://schemas.microsoft.com/office/drawing/2014/main" id="{043A3A95-38BD-48C4-292A-951A70EE5019}"/>
              </a:ext>
            </a:extLst>
          </p:cNvPr>
          <p:cNvSpPr txBox="1"/>
          <p:nvPr/>
        </p:nvSpPr>
        <p:spPr>
          <a:xfrm>
            <a:off x="7428536" y="3808153"/>
            <a:ext cx="4013183"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3F3F3F"/>
                </a:solidFill>
                <a:latin typeface="Century Gothic"/>
              </a:rPr>
              <a:t>Low</a:t>
            </a:r>
          </a:p>
        </p:txBody>
      </p:sp>
      <p:sp>
        <p:nvSpPr>
          <p:cNvPr id="24" name="TextBox 12">
            <a:extLst>
              <a:ext uri="{FF2B5EF4-FFF2-40B4-BE49-F238E27FC236}">
                <a16:creationId xmlns:a16="http://schemas.microsoft.com/office/drawing/2014/main" id="{12C7D9C9-7580-ADA3-92AF-2AFBBB0D79FC}"/>
              </a:ext>
            </a:extLst>
          </p:cNvPr>
          <p:cNvSpPr txBox="1"/>
          <p:nvPr/>
        </p:nvSpPr>
        <p:spPr>
          <a:xfrm rot="16200000">
            <a:off x="6902653" y="3267065"/>
            <a:ext cx="4013183"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3F3F3F"/>
                </a:solidFill>
                <a:latin typeface="Century Gothic"/>
              </a:rPr>
              <a:t>Low</a:t>
            </a:r>
          </a:p>
        </p:txBody>
      </p:sp>
      <p:sp>
        <p:nvSpPr>
          <p:cNvPr id="25" name="TextBox 13">
            <a:extLst>
              <a:ext uri="{FF2B5EF4-FFF2-40B4-BE49-F238E27FC236}">
                <a16:creationId xmlns:a16="http://schemas.microsoft.com/office/drawing/2014/main" id="{B480781C-BED8-E13B-7A28-C8DDB8C79FB5}"/>
              </a:ext>
            </a:extLst>
          </p:cNvPr>
          <p:cNvSpPr txBox="1"/>
          <p:nvPr/>
        </p:nvSpPr>
        <p:spPr>
          <a:xfrm rot="16200000">
            <a:off x="6902652" y="2231737"/>
            <a:ext cx="4013183"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rgbClr val="3F3F3F"/>
                </a:solidFill>
                <a:latin typeface="Century Gothic"/>
              </a:rPr>
              <a:t>High</a:t>
            </a:r>
          </a:p>
        </p:txBody>
      </p:sp>
      <p:sp>
        <p:nvSpPr>
          <p:cNvPr id="7" name="TextBox 5">
            <a:extLst>
              <a:ext uri="{FF2B5EF4-FFF2-40B4-BE49-F238E27FC236}">
                <a16:creationId xmlns:a16="http://schemas.microsoft.com/office/drawing/2014/main" id="{7284C4CA-7119-581F-3239-DF557EEA3286}"/>
              </a:ext>
            </a:extLst>
          </p:cNvPr>
          <p:cNvSpPr txBox="1"/>
          <p:nvPr/>
        </p:nvSpPr>
        <p:spPr>
          <a:xfrm>
            <a:off x="-386571" y="6207119"/>
            <a:ext cx="8087962"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schemeClr val="tx1">
                    <a:lumMod val="76000"/>
                    <a:lumOff val="24000"/>
                  </a:schemeClr>
                </a:solidFill>
                <a:latin typeface="Century Gothic"/>
                <a:ea typeface="Calibri"/>
                <a:cs typeface="Calibri"/>
              </a:rPr>
              <a:t>Basemap Credits: </a:t>
            </a:r>
            <a:r>
              <a:rPr lang="en-US" sz="1000">
                <a:solidFill>
                  <a:schemeClr val="tx1">
                    <a:lumMod val="76000"/>
                    <a:lumOff val="24000"/>
                  </a:schemeClr>
                </a:solidFill>
                <a:latin typeface="Century Gothic"/>
                <a:ea typeface="+mn-lt"/>
                <a:cs typeface="+mn-lt"/>
              </a:rPr>
              <a:t>Esri, HERE, Garmin, INCREMENT P, © OpenStreetMap contributors, and the GIS User Community</a:t>
            </a:r>
            <a:endParaRPr lang="en-US" sz="1000">
              <a:solidFill>
                <a:schemeClr val="tx1">
                  <a:lumMod val="76000"/>
                  <a:lumOff val="24000"/>
                </a:schemeClr>
              </a:solidFill>
              <a:latin typeface="Century Gothic"/>
            </a:endParaRPr>
          </a:p>
        </p:txBody>
      </p:sp>
      <p:sp>
        <p:nvSpPr>
          <p:cNvPr id="9" name="Rectangle 8">
            <a:extLst>
              <a:ext uri="{FF2B5EF4-FFF2-40B4-BE49-F238E27FC236}">
                <a16:creationId xmlns:a16="http://schemas.microsoft.com/office/drawing/2014/main" id="{57A9830A-914B-E01D-7B45-8A9936723238}"/>
              </a:ext>
            </a:extLst>
          </p:cNvPr>
          <p:cNvSpPr/>
          <p:nvPr/>
        </p:nvSpPr>
        <p:spPr>
          <a:xfrm>
            <a:off x="8516909" y="4987150"/>
            <a:ext cx="338666" cy="246303"/>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B4362B18-F270-B8C2-5017-CA2056AF420E}"/>
              </a:ext>
            </a:extLst>
          </p:cNvPr>
          <p:cNvSpPr txBox="1"/>
          <p:nvPr/>
        </p:nvSpPr>
        <p:spPr>
          <a:xfrm>
            <a:off x="8400955" y="4939355"/>
            <a:ext cx="374178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tx1">
                    <a:lumMod val="75000"/>
                    <a:lumOff val="25000"/>
                  </a:schemeClr>
                </a:solidFill>
                <a:latin typeface="Century Gothic"/>
              </a:rPr>
              <a:t>Census</a:t>
            </a:r>
            <a:r>
              <a:rPr lang="en-US" sz="1600">
                <a:solidFill>
                  <a:srgbClr val="3F3F3F"/>
                </a:solidFill>
                <a:latin typeface="Century Gothic"/>
              </a:rPr>
              <a:t> Group Boundaries</a:t>
            </a:r>
          </a:p>
        </p:txBody>
      </p:sp>
      <p:pic>
        <p:nvPicPr>
          <p:cNvPr id="5" name="Picture 4" descr="A close-up of a color palette&#10;&#10;AI-generated content may be incorrect.">
            <a:extLst>
              <a:ext uri="{FF2B5EF4-FFF2-40B4-BE49-F238E27FC236}">
                <a16:creationId xmlns:a16="http://schemas.microsoft.com/office/drawing/2014/main" id="{056B93FF-FD7D-071E-FE03-722D5A37E074}"/>
              </a:ext>
            </a:extLst>
          </p:cNvPr>
          <p:cNvPicPr>
            <a:picLocks noChangeAspect="1"/>
          </p:cNvPicPr>
          <p:nvPr/>
        </p:nvPicPr>
        <p:blipFill>
          <a:blip r:embed="rId5"/>
          <a:stretch>
            <a:fillRect/>
          </a:stretch>
        </p:blipFill>
        <p:spPr>
          <a:xfrm>
            <a:off x="9079915" y="2135020"/>
            <a:ext cx="1665538" cy="1665538"/>
          </a:xfrm>
          <a:prstGeom prst="rect">
            <a:avLst/>
          </a:prstGeom>
        </p:spPr>
      </p:pic>
      <p:sp>
        <p:nvSpPr>
          <p:cNvPr id="13" name="Text Placeholder 12">
            <a:extLst>
              <a:ext uri="{FF2B5EF4-FFF2-40B4-BE49-F238E27FC236}">
                <a16:creationId xmlns:a16="http://schemas.microsoft.com/office/drawing/2014/main" id="{529BF6D6-4E99-7842-9037-40DD34A0979D}"/>
              </a:ext>
            </a:extLst>
          </p:cNvPr>
          <p:cNvSpPr>
            <a:spLocks noGrp="1"/>
          </p:cNvSpPr>
          <p:nvPr>
            <p:ph type="body" sz="quarter" idx="17"/>
          </p:nvPr>
        </p:nvSpPr>
        <p:spPr/>
        <p:txBody>
          <a:bodyPr/>
          <a:lstStyle/>
          <a:p>
            <a:r>
              <a:rPr lang="en-US">
                <a:latin typeface="Century Gothic"/>
              </a:rPr>
              <a:t>Results: Heat Vulnerability Index </a:t>
            </a:r>
            <a:endParaRPr lang="en-US"/>
          </a:p>
          <a:p>
            <a:endParaRPr lang="en-US"/>
          </a:p>
        </p:txBody>
      </p:sp>
    </p:spTree>
    <p:extLst>
      <p:ext uri="{BB962C8B-B14F-4D97-AF65-F5344CB8AC3E}">
        <p14:creationId xmlns:p14="http://schemas.microsoft.com/office/powerpoint/2010/main" val="318510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9C07E-A935-017D-8309-6CB429D775D3}"/>
            </a:ext>
          </a:extLst>
        </p:cNvPr>
        <p:cNvGrpSpPr/>
        <p:nvPr/>
      </p:nvGrpSpPr>
      <p:grpSpPr>
        <a:xfrm>
          <a:off x="0" y="0"/>
          <a:ext cx="0" cy="0"/>
          <a:chOff x="0" y="0"/>
          <a:chExt cx="0" cy="0"/>
        </a:xfrm>
      </p:grpSpPr>
      <p:pic>
        <p:nvPicPr>
          <p:cNvPr id="5" name="Picture 4" descr="A planet earth from space&#10;&#10;AI-generated content may be incorrect.">
            <a:extLst>
              <a:ext uri="{FF2B5EF4-FFF2-40B4-BE49-F238E27FC236}">
                <a16:creationId xmlns:a16="http://schemas.microsoft.com/office/drawing/2014/main" id="{07FF2FD2-325F-5AF4-249C-6E1DC3A080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590" y="1512705"/>
            <a:ext cx="4286212" cy="4229435"/>
          </a:xfrm>
          <a:prstGeom prst="rect">
            <a:avLst/>
          </a:prstGeom>
        </p:spPr>
      </p:pic>
      <p:sp>
        <p:nvSpPr>
          <p:cNvPr id="4" name="Text Placeholder 3">
            <a:extLst>
              <a:ext uri="{FF2B5EF4-FFF2-40B4-BE49-F238E27FC236}">
                <a16:creationId xmlns:a16="http://schemas.microsoft.com/office/drawing/2014/main" id="{1DD10B9F-89A6-5DC6-E03C-27C027A14454}"/>
              </a:ext>
            </a:extLst>
          </p:cNvPr>
          <p:cNvSpPr>
            <a:spLocks noGrp="1"/>
          </p:cNvSpPr>
          <p:nvPr>
            <p:ph type="body" sz="quarter" idx="18"/>
          </p:nvPr>
        </p:nvSpPr>
        <p:spPr>
          <a:xfrm>
            <a:off x="748986" y="6323546"/>
            <a:ext cx="10735782" cy="426656"/>
          </a:xfrm>
        </p:spPr>
        <p:txBody>
          <a:bodyPr/>
          <a:lstStyle/>
          <a:p>
            <a:r>
              <a:rPr lang="en-US">
                <a:latin typeface="Century Gothic"/>
              </a:rPr>
              <a:t>Chatham County Health &amp; Air Quality</a:t>
            </a:r>
          </a:p>
        </p:txBody>
      </p:sp>
      <p:pic>
        <p:nvPicPr>
          <p:cNvPr id="16" name="Graphic 18" descr="Cloud Computing with solid fill">
            <a:extLst>
              <a:ext uri="{FF2B5EF4-FFF2-40B4-BE49-F238E27FC236}">
                <a16:creationId xmlns:a16="http://schemas.microsoft.com/office/drawing/2014/main" id="{373FEE95-7947-AE8F-23C1-E30246002A13}"/>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3202" y="1175099"/>
            <a:ext cx="531086" cy="521182"/>
          </a:xfrm>
          <a:prstGeom prst="rect">
            <a:avLst/>
          </a:prstGeom>
        </p:spPr>
      </p:pic>
      <p:pic>
        <p:nvPicPr>
          <p:cNvPr id="18" name="Graphic 16" descr="Folder Search with solid fill">
            <a:extLst>
              <a:ext uri="{FF2B5EF4-FFF2-40B4-BE49-F238E27FC236}">
                <a16:creationId xmlns:a16="http://schemas.microsoft.com/office/drawing/2014/main" id="{EE2281E5-FF85-4CDC-E18E-4B944F025AE6}"/>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230138" y="1199590"/>
            <a:ext cx="518060" cy="503224"/>
          </a:xfrm>
          <a:prstGeom prst="rect">
            <a:avLst/>
          </a:prstGeom>
        </p:spPr>
      </p:pic>
      <p:sp>
        <p:nvSpPr>
          <p:cNvPr id="24" name="Slide Number Placeholder 2">
            <a:extLst>
              <a:ext uri="{FF2B5EF4-FFF2-40B4-BE49-F238E27FC236}">
                <a16:creationId xmlns:a16="http://schemas.microsoft.com/office/drawing/2014/main" id="{072D0C95-1CA1-BCE6-305F-B50BD4C4D0A0}"/>
              </a:ext>
            </a:extLst>
          </p:cNvPr>
          <p:cNvSpPr>
            <a:spLocks noGrp="1"/>
          </p:cNvSpPr>
          <p:nvPr>
            <p:ph type="sldNum" sz="quarter" idx="10"/>
          </p:nvPr>
        </p:nvSpPr>
        <p:spPr>
          <a:xfrm>
            <a:off x="11473665" y="6323546"/>
            <a:ext cx="509793" cy="428409"/>
          </a:xfrm>
        </p:spPr>
        <p:txBody>
          <a:bodyPr/>
          <a:lstStyle/>
          <a:p>
            <a:fld id="{9C3AC94F-0BCF-4004-89AE-D672EB8CABD9}" type="slidenum">
              <a:rPr lang="en-US" smtClean="0"/>
              <a:pPr/>
              <a:t>16</a:t>
            </a:fld>
            <a:endParaRPr lang="en-US"/>
          </a:p>
        </p:txBody>
      </p:sp>
      <p:pic>
        <p:nvPicPr>
          <p:cNvPr id="19" name="Picture 18" descr="A green sign with white text&#10;&#10;AI-generated content may be incorrect.">
            <a:extLst>
              <a:ext uri="{FF2B5EF4-FFF2-40B4-BE49-F238E27FC236}">
                <a16:creationId xmlns:a16="http://schemas.microsoft.com/office/drawing/2014/main" id="{44B126CE-9A09-6DDF-28AA-8F6004E051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361551" y="2824328"/>
            <a:ext cx="1895263" cy="1604550"/>
          </a:xfrm>
          <a:prstGeom prst="rect">
            <a:avLst/>
          </a:prstGeom>
        </p:spPr>
      </p:pic>
      <p:sp>
        <p:nvSpPr>
          <p:cNvPr id="36" name="TextBox 35">
            <a:extLst>
              <a:ext uri="{FF2B5EF4-FFF2-40B4-BE49-F238E27FC236}">
                <a16:creationId xmlns:a16="http://schemas.microsoft.com/office/drawing/2014/main" id="{96815E0D-DA13-8E7B-546E-D4CB7E86DBF4}"/>
              </a:ext>
            </a:extLst>
          </p:cNvPr>
          <p:cNvSpPr txBox="1"/>
          <p:nvPr/>
        </p:nvSpPr>
        <p:spPr>
          <a:xfrm>
            <a:off x="7212379" y="4433316"/>
            <a:ext cx="20390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chemeClr val="tx1">
                    <a:lumMod val="76000"/>
                    <a:lumOff val="24000"/>
                  </a:schemeClr>
                </a:solidFill>
                <a:latin typeface="Century Gothic"/>
                <a:ea typeface="Calibri"/>
                <a:cs typeface="Calibri"/>
              </a:rPr>
              <a:t>Image Credit:  </a:t>
            </a:r>
            <a:r>
              <a:rPr lang="en-US" sz="1000" err="1">
                <a:solidFill>
                  <a:schemeClr val="tx1">
                    <a:lumMod val="76000"/>
                    <a:lumOff val="24000"/>
                  </a:schemeClr>
                </a:solidFill>
                <a:latin typeface="Century Gothic"/>
                <a:ea typeface="Calibri"/>
                <a:cs typeface="Calibri"/>
              </a:rPr>
              <a:t>NaturalCapitalProject</a:t>
            </a:r>
            <a:endParaRPr lang="en-US" sz="1000">
              <a:solidFill>
                <a:schemeClr val="tx1">
                  <a:lumMod val="76000"/>
                  <a:lumOff val="24000"/>
                </a:schemeClr>
              </a:solidFill>
              <a:latin typeface="Century Gothic"/>
              <a:ea typeface="Calibri"/>
              <a:cs typeface="Calibri"/>
            </a:endParaRPr>
          </a:p>
        </p:txBody>
      </p:sp>
      <p:pic>
        <p:nvPicPr>
          <p:cNvPr id="38" name="Picture 37" descr="A satellite in space&#10;&#10;AI-generated content may be incorrect.">
            <a:extLst>
              <a:ext uri="{FF2B5EF4-FFF2-40B4-BE49-F238E27FC236}">
                <a16:creationId xmlns:a16="http://schemas.microsoft.com/office/drawing/2014/main" id="{9658FC37-D15A-063C-7701-2948FF60D6C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962580" y="937279"/>
            <a:ext cx="2272229" cy="1708233"/>
          </a:xfrm>
          <a:prstGeom prst="rect">
            <a:avLst/>
          </a:prstGeom>
        </p:spPr>
      </p:pic>
      <p:pic>
        <p:nvPicPr>
          <p:cNvPr id="42" name="Picture 41" descr="A satellite in space&#10;&#10;AI-generated content may be incorrect.">
            <a:extLst>
              <a:ext uri="{FF2B5EF4-FFF2-40B4-BE49-F238E27FC236}">
                <a16:creationId xmlns:a16="http://schemas.microsoft.com/office/drawing/2014/main" id="{794E7ABE-CAE4-6DC6-4294-F1A49767BC1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8580000">
            <a:off x="3000441" y="2894680"/>
            <a:ext cx="2285661" cy="1751544"/>
          </a:xfrm>
          <a:prstGeom prst="rect">
            <a:avLst/>
          </a:prstGeom>
        </p:spPr>
      </p:pic>
      <p:pic>
        <p:nvPicPr>
          <p:cNvPr id="44" name="Picture 43" descr="A satellite with solar panels&#10;&#10;AI-generated content may be incorrect.">
            <a:extLst>
              <a:ext uri="{FF2B5EF4-FFF2-40B4-BE49-F238E27FC236}">
                <a16:creationId xmlns:a16="http://schemas.microsoft.com/office/drawing/2014/main" id="{42049E10-7708-F172-425C-7039F1EA7F6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57120" y="5127865"/>
            <a:ext cx="2483508" cy="1225225"/>
          </a:xfrm>
          <a:prstGeom prst="rect">
            <a:avLst/>
          </a:prstGeom>
        </p:spPr>
      </p:pic>
      <p:sp>
        <p:nvSpPr>
          <p:cNvPr id="45" name="TextBox 44">
            <a:extLst>
              <a:ext uri="{FF2B5EF4-FFF2-40B4-BE49-F238E27FC236}">
                <a16:creationId xmlns:a16="http://schemas.microsoft.com/office/drawing/2014/main" id="{B365C21B-023D-5F8D-F534-0662A13E19F8}"/>
              </a:ext>
            </a:extLst>
          </p:cNvPr>
          <p:cNvSpPr txBox="1"/>
          <p:nvPr/>
        </p:nvSpPr>
        <p:spPr>
          <a:xfrm>
            <a:off x="-277812" y="5338854"/>
            <a:ext cx="20390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chemeClr val="tx1">
                    <a:lumMod val="76000"/>
                    <a:lumOff val="24000"/>
                  </a:schemeClr>
                </a:solidFill>
                <a:latin typeface="Century Gothic"/>
                <a:ea typeface="Calibri"/>
                <a:cs typeface="Calibri"/>
              </a:rPr>
              <a:t>Image Credits:  NASA</a:t>
            </a:r>
          </a:p>
        </p:txBody>
      </p:sp>
      <p:sp>
        <p:nvSpPr>
          <p:cNvPr id="46" name="Right Brace 45">
            <a:extLst>
              <a:ext uri="{FF2B5EF4-FFF2-40B4-BE49-F238E27FC236}">
                <a16:creationId xmlns:a16="http://schemas.microsoft.com/office/drawing/2014/main" id="{6DA9F128-B563-6F1E-D6D1-62E62BBBC512}"/>
              </a:ext>
            </a:extLst>
          </p:cNvPr>
          <p:cNvSpPr/>
          <p:nvPr/>
        </p:nvSpPr>
        <p:spPr>
          <a:xfrm>
            <a:off x="4439093" y="934499"/>
            <a:ext cx="517525" cy="5387255"/>
          </a:xfrm>
          <a:prstGeom prst="rightBrace">
            <a:avLst/>
          </a:prstGeom>
          <a:noFill/>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Graphic 9" descr="Forest scene with solid fill">
            <a:extLst>
              <a:ext uri="{FF2B5EF4-FFF2-40B4-BE49-F238E27FC236}">
                <a16:creationId xmlns:a16="http://schemas.microsoft.com/office/drawing/2014/main" id="{8416F52D-976A-020C-DD56-D696F03FC85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9544" y="951552"/>
            <a:ext cx="914400" cy="914400"/>
          </a:xfrm>
          <a:prstGeom prst="rect">
            <a:avLst/>
          </a:prstGeom>
        </p:spPr>
      </p:pic>
      <p:pic>
        <p:nvPicPr>
          <p:cNvPr id="12" name="Graphic 11" descr="Charm with solid fill">
            <a:extLst>
              <a:ext uri="{FF2B5EF4-FFF2-40B4-BE49-F238E27FC236}">
                <a16:creationId xmlns:a16="http://schemas.microsoft.com/office/drawing/2014/main" id="{995CCB75-94B7-74B2-8F4A-49E4C192CA6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49460" y="3655241"/>
            <a:ext cx="914400" cy="914400"/>
          </a:xfrm>
          <a:prstGeom prst="rect">
            <a:avLst/>
          </a:prstGeom>
        </p:spPr>
      </p:pic>
      <p:pic>
        <p:nvPicPr>
          <p:cNvPr id="17" name="Graphic 16" descr="Deciduous tree outline">
            <a:extLst>
              <a:ext uri="{FF2B5EF4-FFF2-40B4-BE49-F238E27FC236}">
                <a16:creationId xmlns:a16="http://schemas.microsoft.com/office/drawing/2014/main" id="{CA9AF9C4-1AEE-A690-04FE-0CD9CCF38E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51219" y="2301995"/>
            <a:ext cx="914400" cy="914400"/>
          </a:xfrm>
          <a:prstGeom prst="rect">
            <a:avLst/>
          </a:prstGeom>
        </p:spPr>
      </p:pic>
      <p:sp>
        <p:nvSpPr>
          <p:cNvPr id="21" name="TextBox 20">
            <a:extLst>
              <a:ext uri="{FF2B5EF4-FFF2-40B4-BE49-F238E27FC236}">
                <a16:creationId xmlns:a16="http://schemas.microsoft.com/office/drawing/2014/main" id="{DD696E77-020C-C9AD-34CF-552E413E0E75}"/>
              </a:ext>
            </a:extLst>
          </p:cNvPr>
          <p:cNvSpPr txBox="1"/>
          <p:nvPr/>
        </p:nvSpPr>
        <p:spPr>
          <a:xfrm>
            <a:off x="4754014" y="1850802"/>
            <a:ext cx="21065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Land Cover</a:t>
            </a:r>
          </a:p>
        </p:txBody>
      </p:sp>
      <p:sp>
        <p:nvSpPr>
          <p:cNvPr id="22" name="TextBox 21">
            <a:extLst>
              <a:ext uri="{FF2B5EF4-FFF2-40B4-BE49-F238E27FC236}">
                <a16:creationId xmlns:a16="http://schemas.microsoft.com/office/drawing/2014/main" id="{1FE9F095-83F8-4D0B-E58D-A53F0F4C28D7}"/>
              </a:ext>
            </a:extLst>
          </p:cNvPr>
          <p:cNvSpPr txBox="1"/>
          <p:nvPr/>
        </p:nvSpPr>
        <p:spPr>
          <a:xfrm>
            <a:off x="4754265" y="3216756"/>
            <a:ext cx="2106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Canopy Cover</a:t>
            </a:r>
            <a:endParaRPr lang="en-US" sz="1600">
              <a:solidFill>
                <a:srgbClr val="3F3F3F"/>
              </a:solidFill>
              <a:ea typeface="Calibri"/>
              <a:cs typeface="Calibri"/>
            </a:endParaRPr>
          </a:p>
        </p:txBody>
      </p:sp>
      <p:sp>
        <p:nvSpPr>
          <p:cNvPr id="23" name="TextBox 22">
            <a:extLst>
              <a:ext uri="{FF2B5EF4-FFF2-40B4-BE49-F238E27FC236}">
                <a16:creationId xmlns:a16="http://schemas.microsoft.com/office/drawing/2014/main" id="{799D16E5-2EC4-6363-EFDB-D0393BA752EF}"/>
              </a:ext>
            </a:extLst>
          </p:cNvPr>
          <p:cNvSpPr txBox="1"/>
          <p:nvPr/>
        </p:nvSpPr>
        <p:spPr>
          <a:xfrm>
            <a:off x="4748283" y="4571424"/>
            <a:ext cx="210650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Albedo</a:t>
            </a:r>
            <a:endParaRPr lang="en-US" sz="1600">
              <a:solidFill>
                <a:srgbClr val="3F3F3F"/>
              </a:solidFill>
              <a:ea typeface="Calibri"/>
              <a:cs typeface="Calibri"/>
            </a:endParaRPr>
          </a:p>
        </p:txBody>
      </p:sp>
      <p:sp>
        <p:nvSpPr>
          <p:cNvPr id="25" name="TextBox 24">
            <a:extLst>
              <a:ext uri="{FF2B5EF4-FFF2-40B4-BE49-F238E27FC236}">
                <a16:creationId xmlns:a16="http://schemas.microsoft.com/office/drawing/2014/main" id="{6BC175A9-4B26-42B1-C412-B7A8B980C786}"/>
              </a:ext>
            </a:extLst>
          </p:cNvPr>
          <p:cNvSpPr txBox="1"/>
          <p:nvPr/>
        </p:nvSpPr>
        <p:spPr>
          <a:xfrm>
            <a:off x="4758808" y="5863148"/>
            <a:ext cx="210650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75000"/>
                    <a:lumOff val="25000"/>
                  </a:schemeClr>
                </a:solidFill>
                <a:latin typeface="Century Gothic"/>
                <a:ea typeface="Calibri"/>
                <a:cs typeface="Calibri"/>
              </a:rPr>
              <a:t>Evapotranspiration</a:t>
            </a:r>
            <a:endParaRPr lang="en-US" sz="1600">
              <a:solidFill>
                <a:schemeClr val="tx1">
                  <a:lumMod val="75000"/>
                  <a:lumOff val="25000"/>
                </a:schemeClr>
              </a:solidFill>
              <a:ea typeface="Calibri"/>
              <a:cs typeface="Calibri"/>
            </a:endParaRPr>
          </a:p>
        </p:txBody>
      </p:sp>
      <p:grpSp>
        <p:nvGrpSpPr>
          <p:cNvPr id="6" name="Group 5">
            <a:extLst>
              <a:ext uri="{FF2B5EF4-FFF2-40B4-BE49-F238E27FC236}">
                <a16:creationId xmlns:a16="http://schemas.microsoft.com/office/drawing/2014/main" id="{B71E8859-12DE-4E90-7BFC-D767342B3CEB}"/>
              </a:ext>
            </a:extLst>
          </p:cNvPr>
          <p:cNvGrpSpPr/>
          <p:nvPr/>
        </p:nvGrpSpPr>
        <p:grpSpPr>
          <a:xfrm>
            <a:off x="5445752" y="5038802"/>
            <a:ext cx="721058" cy="823416"/>
            <a:chOff x="8152263" y="3062785"/>
            <a:chExt cx="721058" cy="823416"/>
          </a:xfrm>
        </p:grpSpPr>
        <p:pic>
          <p:nvPicPr>
            <p:cNvPr id="13" name="Graphic 12" descr="Leaf outline">
              <a:extLst>
                <a:ext uri="{FF2B5EF4-FFF2-40B4-BE49-F238E27FC236}">
                  <a16:creationId xmlns:a16="http://schemas.microsoft.com/office/drawing/2014/main" id="{DD828B13-A62E-75DE-60BE-D5A10F4AD4D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52263" y="3165144"/>
              <a:ext cx="721058" cy="721057"/>
            </a:xfrm>
            <a:prstGeom prst="rect">
              <a:avLst/>
            </a:prstGeom>
          </p:spPr>
        </p:pic>
        <p:pic>
          <p:nvPicPr>
            <p:cNvPr id="26" name="Graphic 25" descr="Arrow: Counter-clockwise curve with solid fill">
              <a:extLst>
                <a:ext uri="{FF2B5EF4-FFF2-40B4-BE49-F238E27FC236}">
                  <a16:creationId xmlns:a16="http://schemas.microsoft.com/office/drawing/2014/main" id="{171B23D3-B255-9672-7527-21599EAC2F1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77366" y="3062785"/>
              <a:ext cx="595953" cy="459476"/>
            </a:xfrm>
            <a:prstGeom prst="rect">
              <a:avLst/>
            </a:prstGeom>
          </p:spPr>
        </p:pic>
      </p:grpSp>
      <p:sp>
        <p:nvSpPr>
          <p:cNvPr id="27" name="Right Brace 26">
            <a:extLst>
              <a:ext uri="{FF2B5EF4-FFF2-40B4-BE49-F238E27FC236}">
                <a16:creationId xmlns:a16="http://schemas.microsoft.com/office/drawing/2014/main" id="{EC02BCD5-9965-B73A-BA32-EC89B013B430}"/>
              </a:ext>
            </a:extLst>
          </p:cNvPr>
          <p:cNvSpPr/>
          <p:nvPr/>
        </p:nvSpPr>
        <p:spPr>
          <a:xfrm>
            <a:off x="6650449" y="933968"/>
            <a:ext cx="519208" cy="5421372"/>
          </a:xfrm>
          <a:prstGeom prst="rightBrace">
            <a:avLst/>
          </a:prstGeom>
          <a:noFill/>
          <a:ln w="28575">
            <a:solidFill>
              <a:srgbClr val="8A5A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Arrow: Right 7">
            <a:extLst>
              <a:ext uri="{FF2B5EF4-FFF2-40B4-BE49-F238E27FC236}">
                <a16:creationId xmlns:a16="http://schemas.microsoft.com/office/drawing/2014/main" id="{FE3A3DD4-C8A8-5AB1-A020-9E378950AE4A}"/>
              </a:ext>
            </a:extLst>
          </p:cNvPr>
          <p:cNvSpPr/>
          <p:nvPr/>
        </p:nvSpPr>
        <p:spPr>
          <a:xfrm>
            <a:off x="9427371" y="3446528"/>
            <a:ext cx="545706" cy="365737"/>
          </a:xfrm>
          <a:prstGeom prst="rightArrow">
            <a:avLst/>
          </a:prstGeom>
          <a:noFill/>
          <a:ln w="28575">
            <a:solidFill>
              <a:srgbClr val="3F8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ECB963F-EE7A-43EE-6671-C4BFD5929BE0}"/>
              </a:ext>
            </a:extLst>
          </p:cNvPr>
          <p:cNvSpPr txBox="1"/>
          <p:nvPr/>
        </p:nvSpPr>
        <p:spPr>
          <a:xfrm>
            <a:off x="9946558" y="3864782"/>
            <a:ext cx="2190410" cy="584775"/>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a:solidFill>
                  <a:srgbClr val="3F3F3F"/>
                </a:solidFill>
                <a:latin typeface="Century Gothic"/>
                <a:ea typeface="Calibri"/>
                <a:cs typeface="Calibri"/>
              </a:rPr>
              <a:t>Heat Mitigation </a:t>
            </a:r>
            <a:r>
              <a:rPr lang="en-US" sz="1600">
                <a:solidFill>
                  <a:schemeClr val="tx1">
                    <a:lumMod val="75000"/>
                    <a:lumOff val="25000"/>
                  </a:schemeClr>
                </a:solidFill>
                <a:latin typeface="Century Gothic"/>
                <a:ea typeface="Calibri"/>
                <a:cs typeface="Calibri"/>
              </a:rPr>
              <a:t>Index</a:t>
            </a:r>
          </a:p>
        </p:txBody>
      </p:sp>
      <p:pic>
        <p:nvPicPr>
          <p:cNvPr id="14" name="Graphic 5" descr="City with solid fill">
            <a:extLst>
              <a:ext uri="{FF2B5EF4-FFF2-40B4-BE49-F238E27FC236}">
                <a16:creationId xmlns:a16="http://schemas.microsoft.com/office/drawing/2014/main" id="{DA7049C1-9091-3A83-EB97-E705154D86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0308" y="9396834"/>
            <a:ext cx="1818640" cy="2357120"/>
          </a:xfrm>
          <a:prstGeom prst="rect">
            <a:avLst/>
          </a:prstGeom>
        </p:spPr>
      </p:pic>
      <p:pic>
        <p:nvPicPr>
          <p:cNvPr id="15" name="Graphic 9" descr="Modern architecture with solid fill">
            <a:extLst>
              <a:ext uri="{FF2B5EF4-FFF2-40B4-BE49-F238E27FC236}">
                <a16:creationId xmlns:a16="http://schemas.microsoft.com/office/drawing/2014/main" id="{14B3D589-8B3A-367E-119A-8D6568001D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36198" y="10294724"/>
            <a:ext cx="1219200" cy="1198880"/>
          </a:xfrm>
          <a:prstGeom prst="rect">
            <a:avLst/>
          </a:prstGeom>
        </p:spPr>
      </p:pic>
      <p:pic>
        <p:nvPicPr>
          <p:cNvPr id="20" name="Graphic 11" descr="Production with solid fill">
            <a:extLst>
              <a:ext uri="{FF2B5EF4-FFF2-40B4-BE49-F238E27FC236}">
                <a16:creationId xmlns:a16="http://schemas.microsoft.com/office/drawing/2014/main" id="{F01F7D62-A01E-4571-A7AC-25544D0028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78338" y="10297264"/>
            <a:ext cx="833120" cy="1198880"/>
          </a:xfrm>
          <a:prstGeom prst="rect">
            <a:avLst/>
          </a:prstGeom>
        </p:spPr>
      </p:pic>
      <p:pic>
        <p:nvPicPr>
          <p:cNvPr id="28" name="Graphic 17" descr="Schoolhouse with solid fill">
            <a:extLst>
              <a:ext uri="{FF2B5EF4-FFF2-40B4-BE49-F238E27FC236}">
                <a16:creationId xmlns:a16="http://schemas.microsoft.com/office/drawing/2014/main" id="{EA70A51A-9A70-B53A-CC4B-6DF7AE43330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13688" y="10075014"/>
            <a:ext cx="1605280" cy="1584960"/>
          </a:xfrm>
          <a:prstGeom prst="rect">
            <a:avLst/>
          </a:prstGeom>
        </p:spPr>
      </p:pic>
      <p:pic>
        <p:nvPicPr>
          <p:cNvPr id="29" name="Graphic 13" descr="Neighborhood with solid fill">
            <a:extLst>
              <a:ext uri="{FF2B5EF4-FFF2-40B4-BE49-F238E27FC236}">
                <a16:creationId xmlns:a16="http://schemas.microsoft.com/office/drawing/2014/main" id="{52340E3C-89CD-1AF4-1AE7-B04192CF2C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494988" y="10245194"/>
            <a:ext cx="1249680" cy="1249680"/>
          </a:xfrm>
          <a:prstGeom prst="rect">
            <a:avLst/>
          </a:prstGeom>
        </p:spPr>
      </p:pic>
      <p:pic>
        <p:nvPicPr>
          <p:cNvPr id="30" name="Graphic 21" descr="Forest scene with solid fill">
            <a:extLst>
              <a:ext uri="{FF2B5EF4-FFF2-40B4-BE49-F238E27FC236}">
                <a16:creationId xmlns:a16="http://schemas.microsoft.com/office/drawing/2014/main" id="{B05939A7-9825-D430-EF0B-9EB6030530D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78928" y="10516974"/>
            <a:ext cx="914400" cy="914400"/>
          </a:xfrm>
          <a:prstGeom prst="rect">
            <a:avLst/>
          </a:prstGeom>
        </p:spPr>
      </p:pic>
      <p:grpSp>
        <p:nvGrpSpPr>
          <p:cNvPr id="31" name="Group 30">
            <a:extLst>
              <a:ext uri="{FF2B5EF4-FFF2-40B4-BE49-F238E27FC236}">
                <a16:creationId xmlns:a16="http://schemas.microsoft.com/office/drawing/2014/main" id="{E0DE9BF2-DBDB-ABC3-8991-6D113151DDB8}"/>
              </a:ext>
            </a:extLst>
          </p:cNvPr>
          <p:cNvGrpSpPr/>
          <p:nvPr/>
        </p:nvGrpSpPr>
        <p:grpSpPr>
          <a:xfrm>
            <a:off x="3495255" y="10790024"/>
            <a:ext cx="1615441" cy="640080"/>
            <a:chOff x="3495255" y="10790024"/>
            <a:chExt cx="1371601" cy="457200"/>
          </a:xfrm>
        </p:grpSpPr>
        <p:pic>
          <p:nvPicPr>
            <p:cNvPr id="34" name="Graphic 25" descr="House with solid fill">
              <a:extLst>
                <a:ext uri="{FF2B5EF4-FFF2-40B4-BE49-F238E27FC236}">
                  <a16:creationId xmlns:a16="http://schemas.microsoft.com/office/drawing/2014/main" id="{BD55DFEB-0FF8-7BDC-64F4-07430FEC63C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409656" y="10790024"/>
              <a:ext cx="457200" cy="457200"/>
            </a:xfrm>
            <a:prstGeom prst="rect">
              <a:avLst/>
            </a:prstGeom>
          </p:spPr>
        </p:pic>
        <p:pic>
          <p:nvPicPr>
            <p:cNvPr id="35" name="Graphic 26" descr="House with solid fill">
              <a:extLst>
                <a:ext uri="{FF2B5EF4-FFF2-40B4-BE49-F238E27FC236}">
                  <a16:creationId xmlns:a16="http://schemas.microsoft.com/office/drawing/2014/main" id="{FD576339-2D13-7FE1-9826-6DC2AE36F8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52455" y="10790024"/>
              <a:ext cx="457200" cy="457200"/>
            </a:xfrm>
            <a:prstGeom prst="rect">
              <a:avLst/>
            </a:prstGeom>
          </p:spPr>
        </p:pic>
        <p:pic>
          <p:nvPicPr>
            <p:cNvPr id="37" name="Graphic 27" descr="House with solid fill">
              <a:extLst>
                <a:ext uri="{FF2B5EF4-FFF2-40B4-BE49-F238E27FC236}">
                  <a16:creationId xmlns:a16="http://schemas.microsoft.com/office/drawing/2014/main" id="{5C79459D-1926-C9F1-10CF-5F93C1272AC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495255" y="10790024"/>
              <a:ext cx="457200" cy="457200"/>
            </a:xfrm>
            <a:prstGeom prst="rect">
              <a:avLst/>
            </a:prstGeom>
          </p:spPr>
        </p:pic>
      </p:grpSp>
      <p:pic>
        <p:nvPicPr>
          <p:cNvPr id="32" name="Graphic 31" descr="Park scene outline">
            <a:extLst>
              <a:ext uri="{FF2B5EF4-FFF2-40B4-BE49-F238E27FC236}">
                <a16:creationId xmlns:a16="http://schemas.microsoft.com/office/drawing/2014/main" id="{BFF7A979-9320-54FA-A0A0-3415DA55276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15158" y="10365844"/>
            <a:ext cx="1087120" cy="1056640"/>
          </a:xfrm>
          <a:prstGeom prst="rect">
            <a:avLst/>
          </a:prstGeom>
        </p:spPr>
      </p:pic>
      <p:pic>
        <p:nvPicPr>
          <p:cNvPr id="33" name="Graphic 32" descr="Forest scene with solid fill">
            <a:extLst>
              <a:ext uri="{FF2B5EF4-FFF2-40B4-BE49-F238E27FC236}">
                <a16:creationId xmlns:a16="http://schemas.microsoft.com/office/drawing/2014/main" id="{8ADAE950-ABEB-137B-C0D9-C3F50CE656D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12813247" y="10506813"/>
            <a:ext cx="914400" cy="914400"/>
          </a:xfrm>
          <a:prstGeom prst="rect">
            <a:avLst/>
          </a:prstGeom>
        </p:spPr>
      </p:pic>
      <p:pic>
        <p:nvPicPr>
          <p:cNvPr id="39" name="Graphic 5" descr="City with solid fill">
            <a:extLst>
              <a:ext uri="{FF2B5EF4-FFF2-40B4-BE49-F238E27FC236}">
                <a16:creationId xmlns:a16="http://schemas.microsoft.com/office/drawing/2014/main" id="{BCAEF6C3-BBEE-B4BB-4313-5ACBC11B5FA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0308" y="9396834"/>
            <a:ext cx="1818640" cy="2357120"/>
          </a:xfrm>
          <a:prstGeom prst="rect">
            <a:avLst/>
          </a:prstGeom>
        </p:spPr>
      </p:pic>
      <p:pic>
        <p:nvPicPr>
          <p:cNvPr id="40" name="Graphic 9" descr="Modern architecture with solid fill">
            <a:extLst>
              <a:ext uri="{FF2B5EF4-FFF2-40B4-BE49-F238E27FC236}">
                <a16:creationId xmlns:a16="http://schemas.microsoft.com/office/drawing/2014/main" id="{A92BE393-F567-EA9C-09C5-1C9D8740D0E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36198" y="10294724"/>
            <a:ext cx="1219200" cy="1198880"/>
          </a:xfrm>
          <a:prstGeom prst="rect">
            <a:avLst/>
          </a:prstGeom>
        </p:spPr>
      </p:pic>
      <p:pic>
        <p:nvPicPr>
          <p:cNvPr id="41" name="Graphic 11" descr="Production with solid fill">
            <a:extLst>
              <a:ext uri="{FF2B5EF4-FFF2-40B4-BE49-F238E27FC236}">
                <a16:creationId xmlns:a16="http://schemas.microsoft.com/office/drawing/2014/main" id="{3A94F0E1-8078-C316-F47F-2AA004D0078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78338" y="10297264"/>
            <a:ext cx="833120" cy="1198880"/>
          </a:xfrm>
          <a:prstGeom prst="rect">
            <a:avLst/>
          </a:prstGeom>
        </p:spPr>
      </p:pic>
      <p:pic>
        <p:nvPicPr>
          <p:cNvPr id="43" name="Graphic 17" descr="Schoolhouse with solid fill">
            <a:extLst>
              <a:ext uri="{FF2B5EF4-FFF2-40B4-BE49-F238E27FC236}">
                <a16:creationId xmlns:a16="http://schemas.microsoft.com/office/drawing/2014/main" id="{4DF1EC78-6874-547A-C423-12573D30972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13688" y="10075014"/>
            <a:ext cx="1605280" cy="1584960"/>
          </a:xfrm>
          <a:prstGeom prst="rect">
            <a:avLst/>
          </a:prstGeom>
        </p:spPr>
      </p:pic>
      <p:pic>
        <p:nvPicPr>
          <p:cNvPr id="47" name="Graphic 13" descr="Neighborhood with solid fill">
            <a:extLst>
              <a:ext uri="{FF2B5EF4-FFF2-40B4-BE49-F238E27FC236}">
                <a16:creationId xmlns:a16="http://schemas.microsoft.com/office/drawing/2014/main" id="{A79EDD7F-22AC-F0EC-D54C-880B79AD662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494988" y="10245194"/>
            <a:ext cx="1249680" cy="1249680"/>
          </a:xfrm>
          <a:prstGeom prst="rect">
            <a:avLst/>
          </a:prstGeom>
        </p:spPr>
      </p:pic>
      <p:pic>
        <p:nvPicPr>
          <p:cNvPr id="48" name="Graphic 21" descr="Forest scene with solid fill">
            <a:extLst>
              <a:ext uri="{FF2B5EF4-FFF2-40B4-BE49-F238E27FC236}">
                <a16:creationId xmlns:a16="http://schemas.microsoft.com/office/drawing/2014/main" id="{B301BC0B-960D-7CD9-7FA6-164D6EF1AEA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78928" y="10516974"/>
            <a:ext cx="914400" cy="914400"/>
          </a:xfrm>
          <a:prstGeom prst="rect">
            <a:avLst/>
          </a:prstGeom>
        </p:spPr>
      </p:pic>
      <p:grpSp>
        <p:nvGrpSpPr>
          <p:cNvPr id="49" name="Group 48">
            <a:extLst>
              <a:ext uri="{FF2B5EF4-FFF2-40B4-BE49-F238E27FC236}">
                <a16:creationId xmlns:a16="http://schemas.microsoft.com/office/drawing/2014/main" id="{33BB1E5A-78DF-2BA9-DCC8-14EF8B4CBE6F}"/>
              </a:ext>
            </a:extLst>
          </p:cNvPr>
          <p:cNvGrpSpPr/>
          <p:nvPr/>
        </p:nvGrpSpPr>
        <p:grpSpPr>
          <a:xfrm>
            <a:off x="3495255" y="10790024"/>
            <a:ext cx="1615441" cy="640080"/>
            <a:chOff x="3495255" y="10790024"/>
            <a:chExt cx="1371601" cy="457200"/>
          </a:xfrm>
        </p:grpSpPr>
        <p:pic>
          <p:nvPicPr>
            <p:cNvPr id="52" name="Graphic 25" descr="House with solid fill">
              <a:extLst>
                <a:ext uri="{FF2B5EF4-FFF2-40B4-BE49-F238E27FC236}">
                  <a16:creationId xmlns:a16="http://schemas.microsoft.com/office/drawing/2014/main" id="{062C0FE1-B21F-36BA-0F5B-BE9BB52FCC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409656" y="10790024"/>
              <a:ext cx="457200" cy="457200"/>
            </a:xfrm>
            <a:prstGeom prst="rect">
              <a:avLst/>
            </a:prstGeom>
          </p:spPr>
        </p:pic>
        <p:pic>
          <p:nvPicPr>
            <p:cNvPr id="53" name="Graphic 26" descr="House with solid fill">
              <a:extLst>
                <a:ext uri="{FF2B5EF4-FFF2-40B4-BE49-F238E27FC236}">
                  <a16:creationId xmlns:a16="http://schemas.microsoft.com/office/drawing/2014/main" id="{5B77B4AD-0CAC-52F1-F326-0D928210C10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52455" y="10790024"/>
              <a:ext cx="457200" cy="457200"/>
            </a:xfrm>
            <a:prstGeom prst="rect">
              <a:avLst/>
            </a:prstGeom>
          </p:spPr>
        </p:pic>
        <p:pic>
          <p:nvPicPr>
            <p:cNvPr id="54" name="Graphic 27" descr="House with solid fill">
              <a:extLst>
                <a:ext uri="{FF2B5EF4-FFF2-40B4-BE49-F238E27FC236}">
                  <a16:creationId xmlns:a16="http://schemas.microsoft.com/office/drawing/2014/main" id="{1EC1FFC4-7090-5760-4EAF-104427ADBEA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495255" y="10790024"/>
              <a:ext cx="457200" cy="457200"/>
            </a:xfrm>
            <a:prstGeom prst="rect">
              <a:avLst/>
            </a:prstGeom>
          </p:spPr>
        </p:pic>
      </p:grpSp>
      <p:pic>
        <p:nvPicPr>
          <p:cNvPr id="50" name="Graphic 31" descr="Park scene outline">
            <a:extLst>
              <a:ext uri="{FF2B5EF4-FFF2-40B4-BE49-F238E27FC236}">
                <a16:creationId xmlns:a16="http://schemas.microsoft.com/office/drawing/2014/main" id="{6F76BB93-A0E6-4DCF-6FAB-17BE001FC27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15158" y="10365844"/>
            <a:ext cx="1087120" cy="1056640"/>
          </a:xfrm>
          <a:prstGeom prst="rect">
            <a:avLst/>
          </a:prstGeom>
        </p:spPr>
      </p:pic>
      <p:pic>
        <p:nvPicPr>
          <p:cNvPr id="51" name="Graphic 32" descr="Forest scene with solid fill">
            <a:extLst>
              <a:ext uri="{FF2B5EF4-FFF2-40B4-BE49-F238E27FC236}">
                <a16:creationId xmlns:a16="http://schemas.microsoft.com/office/drawing/2014/main" id="{6C8AD465-4693-573F-D7C5-D5C02985958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12813247" y="10506813"/>
            <a:ext cx="914400" cy="914400"/>
          </a:xfrm>
          <a:prstGeom prst="rect">
            <a:avLst/>
          </a:prstGeom>
        </p:spPr>
      </p:pic>
      <p:pic>
        <p:nvPicPr>
          <p:cNvPr id="55" name="Graphic 5" descr="City with solid fill">
            <a:extLst>
              <a:ext uri="{FF2B5EF4-FFF2-40B4-BE49-F238E27FC236}">
                <a16:creationId xmlns:a16="http://schemas.microsoft.com/office/drawing/2014/main" id="{DA7049C1-9091-3A83-EB97-E705154D861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0308" y="9396834"/>
            <a:ext cx="1818640" cy="2357120"/>
          </a:xfrm>
          <a:prstGeom prst="rect">
            <a:avLst/>
          </a:prstGeom>
        </p:spPr>
      </p:pic>
      <p:pic>
        <p:nvPicPr>
          <p:cNvPr id="56" name="Graphic 9" descr="Modern architecture with solid fill">
            <a:extLst>
              <a:ext uri="{FF2B5EF4-FFF2-40B4-BE49-F238E27FC236}">
                <a16:creationId xmlns:a16="http://schemas.microsoft.com/office/drawing/2014/main" id="{14B3D589-8B3A-367E-119A-8D6568001D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36198" y="10294724"/>
            <a:ext cx="1219200" cy="1198880"/>
          </a:xfrm>
          <a:prstGeom prst="rect">
            <a:avLst/>
          </a:prstGeom>
        </p:spPr>
      </p:pic>
      <p:pic>
        <p:nvPicPr>
          <p:cNvPr id="57" name="Graphic 11" descr="Production with solid fill">
            <a:extLst>
              <a:ext uri="{FF2B5EF4-FFF2-40B4-BE49-F238E27FC236}">
                <a16:creationId xmlns:a16="http://schemas.microsoft.com/office/drawing/2014/main" id="{F01F7D62-A01E-4571-A7AC-25544D0028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78338" y="10297264"/>
            <a:ext cx="833120" cy="1198880"/>
          </a:xfrm>
          <a:prstGeom prst="rect">
            <a:avLst/>
          </a:prstGeom>
        </p:spPr>
      </p:pic>
      <p:pic>
        <p:nvPicPr>
          <p:cNvPr id="58" name="Graphic 17" descr="Schoolhouse with solid fill">
            <a:extLst>
              <a:ext uri="{FF2B5EF4-FFF2-40B4-BE49-F238E27FC236}">
                <a16:creationId xmlns:a16="http://schemas.microsoft.com/office/drawing/2014/main" id="{EA70A51A-9A70-B53A-CC4B-6DF7AE43330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13688" y="10075014"/>
            <a:ext cx="1605280" cy="1584960"/>
          </a:xfrm>
          <a:prstGeom prst="rect">
            <a:avLst/>
          </a:prstGeom>
        </p:spPr>
      </p:pic>
      <p:pic>
        <p:nvPicPr>
          <p:cNvPr id="59" name="Graphic 13" descr="Neighborhood with solid fill">
            <a:extLst>
              <a:ext uri="{FF2B5EF4-FFF2-40B4-BE49-F238E27FC236}">
                <a16:creationId xmlns:a16="http://schemas.microsoft.com/office/drawing/2014/main" id="{52340E3C-89CD-1AF4-1AE7-B04192CF2C6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494988" y="10245194"/>
            <a:ext cx="1249680" cy="1249680"/>
          </a:xfrm>
          <a:prstGeom prst="rect">
            <a:avLst/>
          </a:prstGeom>
        </p:spPr>
      </p:pic>
      <p:pic>
        <p:nvPicPr>
          <p:cNvPr id="60" name="Graphic 21" descr="Forest scene with solid fill">
            <a:extLst>
              <a:ext uri="{FF2B5EF4-FFF2-40B4-BE49-F238E27FC236}">
                <a16:creationId xmlns:a16="http://schemas.microsoft.com/office/drawing/2014/main" id="{B05939A7-9825-D430-EF0B-9EB6030530D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78928" y="10516974"/>
            <a:ext cx="914400" cy="914400"/>
          </a:xfrm>
          <a:prstGeom prst="rect">
            <a:avLst/>
          </a:prstGeom>
        </p:spPr>
      </p:pic>
      <p:grpSp>
        <p:nvGrpSpPr>
          <p:cNvPr id="61" name="Group 60">
            <a:extLst>
              <a:ext uri="{FF2B5EF4-FFF2-40B4-BE49-F238E27FC236}">
                <a16:creationId xmlns:a16="http://schemas.microsoft.com/office/drawing/2014/main" id="{E0DE9BF2-DBDB-ABC3-8991-6D113151DDB8}"/>
              </a:ext>
            </a:extLst>
          </p:cNvPr>
          <p:cNvGrpSpPr/>
          <p:nvPr/>
        </p:nvGrpSpPr>
        <p:grpSpPr>
          <a:xfrm>
            <a:off x="3495255" y="10790024"/>
            <a:ext cx="1615441" cy="640080"/>
            <a:chOff x="3495255" y="10790024"/>
            <a:chExt cx="1371601" cy="457200"/>
          </a:xfrm>
        </p:grpSpPr>
        <p:pic>
          <p:nvPicPr>
            <p:cNvPr id="64" name="Graphic 25" descr="House with solid fill">
              <a:extLst>
                <a:ext uri="{FF2B5EF4-FFF2-40B4-BE49-F238E27FC236}">
                  <a16:creationId xmlns:a16="http://schemas.microsoft.com/office/drawing/2014/main" id="{BD55DFEB-0FF8-7BDC-64F4-07430FEC63C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409656" y="10790024"/>
              <a:ext cx="457200" cy="457200"/>
            </a:xfrm>
            <a:prstGeom prst="rect">
              <a:avLst/>
            </a:prstGeom>
          </p:spPr>
        </p:pic>
        <p:pic>
          <p:nvPicPr>
            <p:cNvPr id="65" name="Graphic 26" descr="House with solid fill">
              <a:extLst>
                <a:ext uri="{FF2B5EF4-FFF2-40B4-BE49-F238E27FC236}">
                  <a16:creationId xmlns:a16="http://schemas.microsoft.com/office/drawing/2014/main" id="{FD576339-2D13-7FE1-9826-6DC2AE36F8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52455" y="10790024"/>
              <a:ext cx="457200" cy="457200"/>
            </a:xfrm>
            <a:prstGeom prst="rect">
              <a:avLst/>
            </a:prstGeom>
          </p:spPr>
        </p:pic>
        <p:pic>
          <p:nvPicPr>
            <p:cNvPr id="66" name="Graphic 27" descr="House with solid fill">
              <a:extLst>
                <a:ext uri="{FF2B5EF4-FFF2-40B4-BE49-F238E27FC236}">
                  <a16:creationId xmlns:a16="http://schemas.microsoft.com/office/drawing/2014/main" id="{5C79459D-1926-C9F1-10CF-5F93C1272AC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495255" y="10790024"/>
              <a:ext cx="457200" cy="457200"/>
            </a:xfrm>
            <a:prstGeom prst="rect">
              <a:avLst/>
            </a:prstGeom>
          </p:spPr>
        </p:pic>
      </p:grpSp>
      <p:pic>
        <p:nvPicPr>
          <p:cNvPr id="62" name="Graphic 31" descr="Park scene outline">
            <a:extLst>
              <a:ext uri="{FF2B5EF4-FFF2-40B4-BE49-F238E27FC236}">
                <a16:creationId xmlns:a16="http://schemas.microsoft.com/office/drawing/2014/main" id="{BFF7A979-9320-54FA-A0A0-3415DA55276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15158" y="10365844"/>
            <a:ext cx="1087120" cy="1056640"/>
          </a:xfrm>
          <a:prstGeom prst="rect">
            <a:avLst/>
          </a:prstGeom>
        </p:spPr>
      </p:pic>
      <p:pic>
        <p:nvPicPr>
          <p:cNvPr id="63" name="Graphic 32" descr="Forest scene with solid fill">
            <a:extLst>
              <a:ext uri="{FF2B5EF4-FFF2-40B4-BE49-F238E27FC236}">
                <a16:creationId xmlns:a16="http://schemas.microsoft.com/office/drawing/2014/main" id="{8ADAE950-ABEB-137B-C0D9-C3F50CE656D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12813247" y="10506813"/>
            <a:ext cx="914400" cy="914400"/>
          </a:xfrm>
          <a:prstGeom prst="rect">
            <a:avLst/>
          </a:prstGeom>
        </p:spPr>
      </p:pic>
      <p:pic>
        <p:nvPicPr>
          <p:cNvPr id="67" name="Graphic 5" descr="City with solid fill">
            <a:extLst>
              <a:ext uri="{FF2B5EF4-FFF2-40B4-BE49-F238E27FC236}">
                <a16:creationId xmlns:a16="http://schemas.microsoft.com/office/drawing/2014/main" id="{321C8196-D1A2-C79B-871D-F9938176727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70308" y="9396834"/>
            <a:ext cx="1818640" cy="2357120"/>
          </a:xfrm>
          <a:prstGeom prst="rect">
            <a:avLst/>
          </a:prstGeom>
        </p:spPr>
      </p:pic>
      <p:pic>
        <p:nvPicPr>
          <p:cNvPr id="68" name="Graphic 9" descr="Modern architecture with solid fill">
            <a:extLst>
              <a:ext uri="{FF2B5EF4-FFF2-40B4-BE49-F238E27FC236}">
                <a16:creationId xmlns:a16="http://schemas.microsoft.com/office/drawing/2014/main" id="{3504482A-0B20-9D0B-10BC-28E16D707B4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36198" y="10294724"/>
            <a:ext cx="1219200" cy="1198880"/>
          </a:xfrm>
          <a:prstGeom prst="rect">
            <a:avLst/>
          </a:prstGeom>
        </p:spPr>
      </p:pic>
      <p:pic>
        <p:nvPicPr>
          <p:cNvPr id="69" name="Graphic 11" descr="Production with solid fill">
            <a:extLst>
              <a:ext uri="{FF2B5EF4-FFF2-40B4-BE49-F238E27FC236}">
                <a16:creationId xmlns:a16="http://schemas.microsoft.com/office/drawing/2014/main" id="{74358112-563F-EE0B-869D-36AE644CE5E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278338" y="10297264"/>
            <a:ext cx="833120" cy="1198880"/>
          </a:xfrm>
          <a:prstGeom prst="rect">
            <a:avLst/>
          </a:prstGeom>
        </p:spPr>
      </p:pic>
      <p:pic>
        <p:nvPicPr>
          <p:cNvPr id="70" name="Graphic 17" descr="Schoolhouse with solid fill">
            <a:extLst>
              <a:ext uri="{FF2B5EF4-FFF2-40B4-BE49-F238E27FC236}">
                <a16:creationId xmlns:a16="http://schemas.microsoft.com/office/drawing/2014/main" id="{19F2C3BE-4D40-CAE2-FE49-E1C58F31BA4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713688" y="10075014"/>
            <a:ext cx="1605280" cy="1584960"/>
          </a:xfrm>
          <a:prstGeom prst="rect">
            <a:avLst/>
          </a:prstGeom>
        </p:spPr>
      </p:pic>
      <p:pic>
        <p:nvPicPr>
          <p:cNvPr id="71" name="Graphic 13" descr="Neighborhood with solid fill">
            <a:extLst>
              <a:ext uri="{FF2B5EF4-FFF2-40B4-BE49-F238E27FC236}">
                <a16:creationId xmlns:a16="http://schemas.microsoft.com/office/drawing/2014/main" id="{A35D7AAB-04A8-2A7D-F997-035DC4F0974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494988" y="10245194"/>
            <a:ext cx="1249680" cy="1249680"/>
          </a:xfrm>
          <a:prstGeom prst="rect">
            <a:avLst/>
          </a:prstGeom>
        </p:spPr>
      </p:pic>
      <p:pic>
        <p:nvPicPr>
          <p:cNvPr id="72" name="Graphic 21" descr="Forest scene with solid fill">
            <a:extLst>
              <a:ext uri="{FF2B5EF4-FFF2-40B4-BE49-F238E27FC236}">
                <a16:creationId xmlns:a16="http://schemas.microsoft.com/office/drawing/2014/main" id="{EA7BAC73-7472-7CB8-09F0-3080FE00E41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78928" y="10516974"/>
            <a:ext cx="914400" cy="914400"/>
          </a:xfrm>
          <a:prstGeom prst="rect">
            <a:avLst/>
          </a:prstGeom>
        </p:spPr>
      </p:pic>
      <p:grpSp>
        <p:nvGrpSpPr>
          <p:cNvPr id="73" name="Group 72">
            <a:extLst>
              <a:ext uri="{FF2B5EF4-FFF2-40B4-BE49-F238E27FC236}">
                <a16:creationId xmlns:a16="http://schemas.microsoft.com/office/drawing/2014/main" id="{448555C4-75CC-726D-C1CE-B6E586544829}"/>
              </a:ext>
            </a:extLst>
          </p:cNvPr>
          <p:cNvGrpSpPr/>
          <p:nvPr/>
        </p:nvGrpSpPr>
        <p:grpSpPr>
          <a:xfrm>
            <a:off x="3495255" y="10790024"/>
            <a:ext cx="1615441" cy="640080"/>
            <a:chOff x="3495255" y="10790024"/>
            <a:chExt cx="1371601" cy="457200"/>
          </a:xfrm>
        </p:grpSpPr>
        <p:pic>
          <p:nvPicPr>
            <p:cNvPr id="76" name="Graphic 25" descr="House with solid fill">
              <a:extLst>
                <a:ext uri="{FF2B5EF4-FFF2-40B4-BE49-F238E27FC236}">
                  <a16:creationId xmlns:a16="http://schemas.microsoft.com/office/drawing/2014/main" id="{86EB1FEF-E0B8-F142-FAFA-1AD7C0B2F8C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409656" y="10790024"/>
              <a:ext cx="457200" cy="457200"/>
            </a:xfrm>
            <a:prstGeom prst="rect">
              <a:avLst/>
            </a:prstGeom>
          </p:spPr>
        </p:pic>
        <p:pic>
          <p:nvPicPr>
            <p:cNvPr id="77" name="Graphic 26" descr="House with solid fill">
              <a:extLst>
                <a:ext uri="{FF2B5EF4-FFF2-40B4-BE49-F238E27FC236}">
                  <a16:creationId xmlns:a16="http://schemas.microsoft.com/office/drawing/2014/main" id="{C5541033-C0F3-3FF2-11F0-4CC2E8B5D27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52455" y="10790024"/>
              <a:ext cx="457200" cy="457200"/>
            </a:xfrm>
            <a:prstGeom prst="rect">
              <a:avLst/>
            </a:prstGeom>
          </p:spPr>
        </p:pic>
        <p:pic>
          <p:nvPicPr>
            <p:cNvPr id="78" name="Graphic 27" descr="House with solid fill">
              <a:extLst>
                <a:ext uri="{FF2B5EF4-FFF2-40B4-BE49-F238E27FC236}">
                  <a16:creationId xmlns:a16="http://schemas.microsoft.com/office/drawing/2014/main" id="{4F2C7AE2-B1FF-0A04-9ACF-49CBBACEDD4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495255" y="10790024"/>
              <a:ext cx="457200" cy="457200"/>
            </a:xfrm>
            <a:prstGeom prst="rect">
              <a:avLst/>
            </a:prstGeom>
          </p:spPr>
        </p:pic>
      </p:grpSp>
      <p:pic>
        <p:nvPicPr>
          <p:cNvPr id="74" name="Graphic 31" descr="Park scene outline">
            <a:extLst>
              <a:ext uri="{FF2B5EF4-FFF2-40B4-BE49-F238E27FC236}">
                <a16:creationId xmlns:a16="http://schemas.microsoft.com/office/drawing/2014/main" id="{1FA4D7EE-02B5-AA66-D463-AC2E95FE18D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315158" y="10365844"/>
            <a:ext cx="1087120" cy="1056640"/>
          </a:xfrm>
          <a:prstGeom prst="rect">
            <a:avLst/>
          </a:prstGeom>
        </p:spPr>
      </p:pic>
      <p:pic>
        <p:nvPicPr>
          <p:cNvPr id="75" name="Graphic 32" descr="Forest scene with solid fill">
            <a:extLst>
              <a:ext uri="{FF2B5EF4-FFF2-40B4-BE49-F238E27FC236}">
                <a16:creationId xmlns:a16="http://schemas.microsoft.com/office/drawing/2014/main" id="{AAE883D1-7123-6C8E-1AF2-7EFB118BB96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flipH="1">
            <a:off x="12813247" y="10506813"/>
            <a:ext cx="914400" cy="914400"/>
          </a:xfrm>
          <a:prstGeom prst="rect">
            <a:avLst/>
          </a:prstGeom>
        </p:spPr>
      </p:pic>
      <p:pic>
        <p:nvPicPr>
          <p:cNvPr id="79" name="Graphic 78" descr="Modern architecture with solid fill">
            <a:extLst>
              <a:ext uri="{FF2B5EF4-FFF2-40B4-BE49-F238E27FC236}">
                <a16:creationId xmlns:a16="http://schemas.microsoft.com/office/drawing/2014/main" id="{42E2A4EB-6BA0-C1FE-5D7B-16152CAE43BD}"/>
              </a:ext>
            </a:extLst>
          </p:cNvPr>
          <p:cNvPicPr>
            <a:picLocks noChangeAspect="1"/>
          </p:cNvPicPr>
          <p:nvPr/>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10085539" y="3373676"/>
            <a:ext cx="486428" cy="486428"/>
          </a:xfrm>
          <a:prstGeom prst="rect">
            <a:avLst/>
          </a:prstGeom>
        </p:spPr>
      </p:pic>
      <p:pic>
        <p:nvPicPr>
          <p:cNvPr id="80" name="Graphic 79" descr="Home with solid fill">
            <a:extLst>
              <a:ext uri="{FF2B5EF4-FFF2-40B4-BE49-F238E27FC236}">
                <a16:creationId xmlns:a16="http://schemas.microsoft.com/office/drawing/2014/main" id="{E7E37CF1-2A56-B20A-18DC-C62614370256}"/>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0578099" y="3370414"/>
            <a:ext cx="486428" cy="486428"/>
          </a:xfrm>
          <a:prstGeom prst="rect">
            <a:avLst/>
          </a:prstGeom>
        </p:spPr>
      </p:pic>
      <p:pic>
        <p:nvPicPr>
          <p:cNvPr id="81" name="Graphic 80" descr="Production with solid fill">
            <a:extLst>
              <a:ext uri="{FF2B5EF4-FFF2-40B4-BE49-F238E27FC236}">
                <a16:creationId xmlns:a16="http://schemas.microsoft.com/office/drawing/2014/main" id="{D8FD849F-F8E7-3ED2-5B13-6296D73A5DA9}"/>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065440" y="3372371"/>
            <a:ext cx="486428" cy="486428"/>
          </a:xfrm>
          <a:prstGeom prst="rect">
            <a:avLst/>
          </a:prstGeom>
        </p:spPr>
      </p:pic>
      <p:pic>
        <p:nvPicPr>
          <p:cNvPr id="82" name="Graphic 81" descr="City with solid fill">
            <a:extLst>
              <a:ext uri="{FF2B5EF4-FFF2-40B4-BE49-F238E27FC236}">
                <a16:creationId xmlns:a16="http://schemas.microsoft.com/office/drawing/2014/main" id="{B02AA1FA-1574-900F-1DCF-099CC8354E81}"/>
              </a:ext>
            </a:extLst>
          </p:cNvPr>
          <p:cNvPicPr>
            <a:picLocks noChangeAspect="1"/>
          </p:cNvPicPr>
          <p:nvPr/>
        </p:nvPicPr>
        <p:blipFill>
          <a:blip r:embed="rId44" cstate="screen">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11552781" y="3405644"/>
            <a:ext cx="486428" cy="486428"/>
          </a:xfrm>
          <a:prstGeom prst="rect">
            <a:avLst/>
          </a:prstGeom>
        </p:spPr>
      </p:pic>
      <p:pic>
        <p:nvPicPr>
          <p:cNvPr id="3" name="Graphic 83" descr="Aquarius with solid fill">
            <a:extLst>
              <a:ext uri="{FF2B5EF4-FFF2-40B4-BE49-F238E27FC236}">
                <a16:creationId xmlns:a16="http://schemas.microsoft.com/office/drawing/2014/main" id="{056021B6-5937-5460-2198-013E303AAFC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17521238" y="12211050"/>
            <a:ext cx="1581149" cy="1628775"/>
          </a:xfrm>
          <a:prstGeom prst="rect">
            <a:avLst/>
          </a:prstGeom>
        </p:spPr>
      </p:pic>
      <p:pic>
        <p:nvPicPr>
          <p:cNvPr id="7" name="Graphic 87" descr="Aquarius with solid fill">
            <a:extLst>
              <a:ext uri="{FF2B5EF4-FFF2-40B4-BE49-F238E27FC236}">
                <a16:creationId xmlns:a16="http://schemas.microsoft.com/office/drawing/2014/main" id="{733341B8-B1E0-3294-F359-6AB440E73EA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18521363" y="11949112"/>
            <a:ext cx="1866898" cy="1724024"/>
          </a:xfrm>
          <a:prstGeom prst="rect">
            <a:avLst/>
          </a:prstGeom>
        </p:spPr>
      </p:pic>
      <p:pic>
        <p:nvPicPr>
          <p:cNvPr id="11" name="Graphic 88" descr="Aquarius with solid fill">
            <a:extLst>
              <a:ext uri="{FF2B5EF4-FFF2-40B4-BE49-F238E27FC236}">
                <a16:creationId xmlns:a16="http://schemas.microsoft.com/office/drawing/2014/main" id="{2B40A629-6F48-B164-FA86-73966016389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19831051" y="12306300"/>
            <a:ext cx="1581149" cy="1628775"/>
          </a:xfrm>
          <a:prstGeom prst="rect">
            <a:avLst/>
          </a:prstGeom>
        </p:spPr>
      </p:pic>
      <p:pic>
        <p:nvPicPr>
          <p:cNvPr id="89" name="Graphic 90" descr="Aquarius with solid fill">
            <a:extLst>
              <a:ext uri="{FF2B5EF4-FFF2-40B4-BE49-F238E27FC236}">
                <a16:creationId xmlns:a16="http://schemas.microsoft.com/office/drawing/2014/main" id="{4FE5F463-C538-3754-1A5E-3B6BBBDED71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20783550" y="11949112"/>
            <a:ext cx="1866898" cy="1724024"/>
          </a:xfrm>
          <a:prstGeom prst="rect">
            <a:avLst/>
          </a:prstGeom>
        </p:spPr>
      </p:pic>
      <p:pic>
        <p:nvPicPr>
          <p:cNvPr id="90" name="Graphic 93" descr="Aquarius with solid fill">
            <a:extLst>
              <a:ext uri="{FF2B5EF4-FFF2-40B4-BE49-F238E27FC236}">
                <a16:creationId xmlns:a16="http://schemas.microsoft.com/office/drawing/2014/main" id="{FDAC1C2F-E3DC-A58E-BF77-ABC63017B3E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22093238" y="12234862"/>
            <a:ext cx="1581149" cy="1628775"/>
          </a:xfrm>
          <a:prstGeom prst="rect">
            <a:avLst/>
          </a:prstGeom>
        </p:spPr>
      </p:pic>
      <p:pic>
        <p:nvPicPr>
          <p:cNvPr id="91" name="Graphic 93" descr="Aquarius with solid fill">
            <a:extLst>
              <a:ext uri="{FF2B5EF4-FFF2-40B4-BE49-F238E27FC236}">
                <a16:creationId xmlns:a16="http://schemas.microsoft.com/office/drawing/2014/main" id="{FDAC1C2F-E3DC-A58E-BF77-ABC63017B3E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rot="5400000">
            <a:off x="22093238" y="12234862"/>
            <a:ext cx="1581149" cy="1628775"/>
          </a:xfrm>
          <a:prstGeom prst="rect">
            <a:avLst/>
          </a:prstGeom>
        </p:spPr>
      </p:pic>
      <p:pic>
        <p:nvPicPr>
          <p:cNvPr id="92" name="Graphic 91" descr="Aquarius with solid fill">
            <a:extLst>
              <a:ext uri="{FF2B5EF4-FFF2-40B4-BE49-F238E27FC236}">
                <a16:creationId xmlns:a16="http://schemas.microsoft.com/office/drawing/2014/main" id="{664A7535-4FA9-93C6-39FF-12F4722D3C57}"/>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rot="5400000">
            <a:off x="10090856" y="2943576"/>
            <a:ext cx="498123" cy="484013"/>
          </a:xfrm>
          <a:prstGeom prst="rect">
            <a:avLst/>
          </a:prstGeom>
        </p:spPr>
      </p:pic>
      <p:pic>
        <p:nvPicPr>
          <p:cNvPr id="93" name="Graphic 92" descr="Aquarius with solid fill">
            <a:extLst>
              <a:ext uri="{FF2B5EF4-FFF2-40B4-BE49-F238E27FC236}">
                <a16:creationId xmlns:a16="http://schemas.microsoft.com/office/drawing/2014/main" id="{6FD41EC0-EBF9-46A1-6BBF-3B31961C8285}"/>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rot="5400000">
            <a:off x="10429522" y="2795409"/>
            <a:ext cx="561623" cy="561624"/>
          </a:xfrm>
          <a:prstGeom prst="rect">
            <a:avLst/>
          </a:prstGeom>
        </p:spPr>
      </p:pic>
      <p:pic>
        <p:nvPicPr>
          <p:cNvPr id="94" name="Graphic 93" descr="Aquarius with solid fill">
            <a:extLst>
              <a:ext uri="{FF2B5EF4-FFF2-40B4-BE49-F238E27FC236}">
                <a16:creationId xmlns:a16="http://schemas.microsoft.com/office/drawing/2014/main" id="{3FE3C577-D196-E377-CE36-14B22C65F568}"/>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rot="5400000">
            <a:off x="10796411" y="2915354"/>
            <a:ext cx="498123" cy="484013"/>
          </a:xfrm>
          <a:prstGeom prst="rect">
            <a:avLst/>
          </a:prstGeom>
        </p:spPr>
      </p:pic>
      <p:pic>
        <p:nvPicPr>
          <p:cNvPr id="95" name="Graphic 94" descr="Aquarius with solid fill">
            <a:extLst>
              <a:ext uri="{FF2B5EF4-FFF2-40B4-BE49-F238E27FC236}">
                <a16:creationId xmlns:a16="http://schemas.microsoft.com/office/drawing/2014/main" id="{F9CCDC35-FD0B-F742-C2A4-9C36F147F882}"/>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rot="5400000">
            <a:off x="11135077" y="2809520"/>
            <a:ext cx="561623" cy="561624"/>
          </a:xfrm>
          <a:prstGeom prst="rect">
            <a:avLst/>
          </a:prstGeom>
        </p:spPr>
      </p:pic>
      <p:pic>
        <p:nvPicPr>
          <p:cNvPr id="96" name="Graphic 95" descr="Aquarius with solid fill">
            <a:extLst>
              <a:ext uri="{FF2B5EF4-FFF2-40B4-BE49-F238E27FC236}">
                <a16:creationId xmlns:a16="http://schemas.microsoft.com/office/drawing/2014/main" id="{33885A80-22AC-342F-2252-6E7595B99D51}"/>
              </a:ext>
            </a:extLst>
          </p:cNvPr>
          <p:cNvPicPr>
            <a:picLocks noChangeAspect="1"/>
          </p:cNvPicPr>
          <p:nvPr/>
        </p:nvPicPr>
        <p:blipFill>
          <a:blip r:embed="rId46"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rot="5400000">
            <a:off x="11530189" y="2943576"/>
            <a:ext cx="498123" cy="484013"/>
          </a:xfrm>
          <a:prstGeom prst="rect">
            <a:avLst/>
          </a:prstGeom>
        </p:spPr>
      </p:pic>
      <p:pic>
        <p:nvPicPr>
          <p:cNvPr id="97" name="Graphic 79" descr="Home with solid fill">
            <a:extLst>
              <a:ext uri="{FF2B5EF4-FFF2-40B4-BE49-F238E27FC236}">
                <a16:creationId xmlns:a16="http://schemas.microsoft.com/office/drawing/2014/main" id="{E7E37CF1-2A56-B20A-18DC-C6261437025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7325345" y="13438782"/>
            <a:ext cx="1101983" cy="1410567"/>
          </a:xfrm>
          <a:prstGeom prst="rect">
            <a:avLst/>
          </a:prstGeom>
        </p:spPr>
      </p:pic>
      <p:pic>
        <p:nvPicPr>
          <p:cNvPr id="98" name="Graphic 80" descr="Production with solid fill">
            <a:extLst>
              <a:ext uri="{FF2B5EF4-FFF2-40B4-BE49-F238E27FC236}">
                <a16:creationId xmlns:a16="http://schemas.microsoft.com/office/drawing/2014/main" id="{D8FD849F-F8E7-3ED2-5B13-6296D73A5DA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8429396" y="13444457"/>
            <a:ext cx="1101983" cy="1410567"/>
          </a:xfrm>
          <a:prstGeom prst="rect">
            <a:avLst/>
          </a:prstGeom>
        </p:spPr>
      </p:pic>
      <p:pic>
        <p:nvPicPr>
          <p:cNvPr id="99" name="Graphic 81" descr="City with solid fill">
            <a:extLst>
              <a:ext uri="{FF2B5EF4-FFF2-40B4-BE49-F238E27FC236}">
                <a16:creationId xmlns:a16="http://schemas.microsoft.com/office/drawing/2014/main" id="{B02AA1FA-1574-900F-1DCF-099CC8354E81}"/>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9533447" y="13540943"/>
            <a:ext cx="1101983" cy="1410567"/>
          </a:xfrm>
          <a:prstGeom prst="rect">
            <a:avLst/>
          </a:prstGeom>
        </p:spPr>
      </p:pic>
      <p:pic>
        <p:nvPicPr>
          <p:cNvPr id="100" name="Graphic 78" descr="Modern architecture with solid fill">
            <a:extLst>
              <a:ext uri="{FF2B5EF4-FFF2-40B4-BE49-F238E27FC236}">
                <a16:creationId xmlns:a16="http://schemas.microsoft.com/office/drawing/2014/main" id="{807A3BE4-C0AF-3CCF-9EA6-1B0CBFA21A2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0781469" y="13511741"/>
            <a:ext cx="1101983" cy="1410567"/>
          </a:xfrm>
          <a:prstGeom prst="rect">
            <a:avLst/>
          </a:prstGeom>
        </p:spPr>
      </p:pic>
      <p:sp>
        <p:nvSpPr>
          <p:cNvPr id="84" name="Text Placeholder 83">
            <a:extLst>
              <a:ext uri="{FF2B5EF4-FFF2-40B4-BE49-F238E27FC236}">
                <a16:creationId xmlns:a16="http://schemas.microsoft.com/office/drawing/2014/main" id="{B616AB33-F9A2-1350-2992-C356CFABBAE6}"/>
              </a:ext>
            </a:extLst>
          </p:cNvPr>
          <p:cNvSpPr>
            <a:spLocks noGrp="1"/>
          </p:cNvSpPr>
          <p:nvPr>
            <p:ph type="body" sz="quarter" idx="17"/>
          </p:nvPr>
        </p:nvSpPr>
        <p:spPr/>
        <p:txBody>
          <a:bodyPr vert="horz" lIns="91440" tIns="45720" rIns="91440" bIns="45720" rtlCol="0" anchor="t">
            <a:noAutofit/>
          </a:bodyPr>
          <a:lstStyle/>
          <a:p>
            <a:r>
              <a:rPr lang="en-US">
                <a:latin typeface="Century Gothic"/>
              </a:rPr>
              <a:t>Methodology: Mitigation – InVEST Urban Cooling Model</a:t>
            </a:r>
            <a:endParaRPr lang="en-US"/>
          </a:p>
          <a:p>
            <a:endParaRPr lang="en-US"/>
          </a:p>
        </p:txBody>
      </p:sp>
    </p:spTree>
    <p:extLst>
      <p:ext uri="{BB962C8B-B14F-4D97-AF65-F5344CB8AC3E}">
        <p14:creationId xmlns:p14="http://schemas.microsoft.com/office/powerpoint/2010/main" val="2030504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8D6A0-78C5-6BA9-E002-0A65FDB9432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F7D3D60-F4D0-79EB-397B-C590C6620F94}"/>
              </a:ext>
            </a:extLst>
          </p:cNvPr>
          <p:cNvSpPr>
            <a:spLocks noGrp="1"/>
          </p:cNvSpPr>
          <p:nvPr>
            <p:ph type="body" sz="quarter" idx="17"/>
          </p:nvPr>
        </p:nvSpPr>
        <p:spPr/>
        <p:txBody>
          <a:bodyPr vert="horz" lIns="91440" tIns="45720" rIns="91440" bIns="45720" rtlCol="0" anchor="t">
            <a:noAutofit/>
          </a:bodyPr>
          <a:lstStyle/>
          <a:p>
            <a:r>
              <a:rPr lang="en-US">
                <a:latin typeface="Century Gothic"/>
              </a:rPr>
              <a:t>Results: Heat Mitigation Index</a:t>
            </a:r>
            <a:endParaRPr lang="en-US"/>
          </a:p>
        </p:txBody>
      </p:sp>
      <p:sp>
        <p:nvSpPr>
          <p:cNvPr id="3" name="Slide Number Placeholder 2">
            <a:extLst>
              <a:ext uri="{FF2B5EF4-FFF2-40B4-BE49-F238E27FC236}">
                <a16:creationId xmlns:a16="http://schemas.microsoft.com/office/drawing/2014/main" id="{0FAAA82E-53C9-0144-8BE6-88F6EC717FBF}"/>
              </a:ext>
            </a:extLst>
          </p:cNvPr>
          <p:cNvSpPr>
            <a:spLocks noGrp="1"/>
          </p:cNvSpPr>
          <p:nvPr>
            <p:ph type="sldNum" sz="quarter" idx="10"/>
          </p:nvPr>
        </p:nvSpPr>
        <p:spPr/>
        <p:txBody>
          <a:bodyPr/>
          <a:lstStyle/>
          <a:p>
            <a:fld id="{9C3AC94F-0BCF-4004-89AE-D672EB8CABD9}" type="slidenum">
              <a:rPr lang="en-US" smtClean="0"/>
              <a:pPr/>
              <a:t>17</a:t>
            </a:fld>
            <a:endParaRPr lang="en-US"/>
          </a:p>
        </p:txBody>
      </p:sp>
      <p:sp>
        <p:nvSpPr>
          <p:cNvPr id="4" name="Text Placeholder 3">
            <a:extLst>
              <a:ext uri="{FF2B5EF4-FFF2-40B4-BE49-F238E27FC236}">
                <a16:creationId xmlns:a16="http://schemas.microsoft.com/office/drawing/2014/main" id="{1379D27A-1586-3C66-C647-01A4EE193041}"/>
              </a:ext>
            </a:extLst>
          </p:cNvPr>
          <p:cNvSpPr>
            <a:spLocks noGrp="1"/>
          </p:cNvSpPr>
          <p:nvPr>
            <p:ph type="body" sz="quarter" idx="18"/>
          </p:nvPr>
        </p:nvSpPr>
        <p:spPr/>
        <p:txBody>
          <a:bodyPr/>
          <a:lstStyle/>
          <a:p>
            <a:r>
              <a:rPr lang="en-US">
                <a:latin typeface="Century Gothic"/>
              </a:rPr>
              <a:t>Chatham County Health &amp; Air Quality</a:t>
            </a:r>
            <a:endParaRPr lang="en-US"/>
          </a:p>
        </p:txBody>
      </p:sp>
      <p:pic>
        <p:nvPicPr>
          <p:cNvPr id="5" name="Picture 4" descr="A map of a city&#10;&#10;AI-generated content may be incorrect.">
            <a:extLst>
              <a:ext uri="{FF2B5EF4-FFF2-40B4-BE49-F238E27FC236}">
                <a16:creationId xmlns:a16="http://schemas.microsoft.com/office/drawing/2014/main" id="{86559105-43F7-381B-0A3D-783F0BEA7985}"/>
              </a:ext>
            </a:extLst>
          </p:cNvPr>
          <p:cNvPicPr>
            <a:picLocks noChangeAspect="1"/>
          </p:cNvPicPr>
          <p:nvPr/>
        </p:nvPicPr>
        <p:blipFill>
          <a:blip r:embed="rId3"/>
          <a:stretch>
            <a:fillRect/>
          </a:stretch>
        </p:blipFill>
        <p:spPr>
          <a:xfrm>
            <a:off x="791730" y="816228"/>
            <a:ext cx="7175213" cy="5453106"/>
          </a:xfrm>
          <a:prstGeom prst="rect">
            <a:avLst/>
          </a:prstGeom>
        </p:spPr>
      </p:pic>
      <p:sp>
        <p:nvSpPr>
          <p:cNvPr id="18" name="Content Placeholder 11">
            <a:extLst>
              <a:ext uri="{FF2B5EF4-FFF2-40B4-BE49-F238E27FC236}">
                <a16:creationId xmlns:a16="http://schemas.microsoft.com/office/drawing/2014/main" id="{6D0AC387-A9C9-B462-C030-503A2C36AD41}"/>
              </a:ext>
            </a:extLst>
          </p:cNvPr>
          <p:cNvSpPr txBox="1">
            <a:spLocks/>
          </p:cNvSpPr>
          <p:nvPr/>
        </p:nvSpPr>
        <p:spPr>
          <a:xfrm>
            <a:off x="1365024" y="2820050"/>
            <a:ext cx="1850513" cy="1042308"/>
          </a:xfrm>
          <a:prstGeom prst="rect">
            <a:avLst/>
          </a:prstGeom>
        </p:spPr>
        <p:txBody>
          <a:bodyPr vert="horz" lIns="91440" tIns="45720" rIns="91440" bIns="45720" rtlCol="0" anchor="t">
            <a:normAutofit/>
          </a:bodyPr>
          <a:lstStyle>
            <a:defPPr>
              <a:defRPr lang="en-US"/>
            </a:defPPr>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Century Gothic"/>
              </a:rPr>
              <a:t>High</a:t>
            </a:r>
          </a:p>
        </p:txBody>
      </p:sp>
      <p:sp>
        <p:nvSpPr>
          <p:cNvPr id="20" name="Content Placeholder 11">
            <a:extLst>
              <a:ext uri="{FF2B5EF4-FFF2-40B4-BE49-F238E27FC236}">
                <a16:creationId xmlns:a16="http://schemas.microsoft.com/office/drawing/2014/main" id="{A955F174-54E7-D76C-9BE8-FA7A3E3AE5AE}"/>
              </a:ext>
            </a:extLst>
          </p:cNvPr>
          <p:cNvSpPr txBox="1">
            <a:spLocks/>
          </p:cNvSpPr>
          <p:nvPr/>
        </p:nvSpPr>
        <p:spPr>
          <a:xfrm>
            <a:off x="1365023" y="4471177"/>
            <a:ext cx="763270" cy="401113"/>
          </a:xfrm>
          <a:prstGeom prst="rect">
            <a:avLst/>
          </a:prstGeom>
        </p:spPr>
        <p:txBody>
          <a:bodyPr vert="horz" lIns="91440" tIns="45720" rIns="91440" bIns="45720" rtlCol="0" anchor="t">
            <a:normAutofit/>
          </a:bodyPr>
          <a:lstStyle>
            <a:defPPr>
              <a:defRPr lang="en-US"/>
            </a:defPPr>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2"/>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Century Gothic"/>
              </a:rPr>
              <a:t>Low</a:t>
            </a:r>
          </a:p>
        </p:txBody>
      </p:sp>
      <p:sp>
        <p:nvSpPr>
          <p:cNvPr id="21" name="TextBox 5">
            <a:extLst>
              <a:ext uri="{FF2B5EF4-FFF2-40B4-BE49-F238E27FC236}">
                <a16:creationId xmlns:a16="http://schemas.microsoft.com/office/drawing/2014/main" id="{EEB1F05A-E2E1-729D-6EEA-642CC5BDBA40}"/>
              </a:ext>
            </a:extLst>
          </p:cNvPr>
          <p:cNvSpPr txBox="1"/>
          <p:nvPr/>
        </p:nvSpPr>
        <p:spPr>
          <a:xfrm>
            <a:off x="5262762" y="5620092"/>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23" name="TextBox 5">
            <a:extLst>
              <a:ext uri="{FF2B5EF4-FFF2-40B4-BE49-F238E27FC236}">
                <a16:creationId xmlns:a16="http://schemas.microsoft.com/office/drawing/2014/main" id="{961BF1BE-23B5-918B-853D-8F968D6E8181}"/>
              </a:ext>
            </a:extLst>
          </p:cNvPr>
          <p:cNvSpPr txBox="1"/>
          <p:nvPr/>
        </p:nvSpPr>
        <p:spPr>
          <a:xfrm>
            <a:off x="6004940" y="5620803"/>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24" name="TextBox 5">
            <a:extLst>
              <a:ext uri="{FF2B5EF4-FFF2-40B4-BE49-F238E27FC236}">
                <a16:creationId xmlns:a16="http://schemas.microsoft.com/office/drawing/2014/main" id="{C16A6A95-D3CB-68F7-811C-C83715F9D3BD}"/>
              </a:ext>
            </a:extLst>
          </p:cNvPr>
          <p:cNvSpPr txBox="1"/>
          <p:nvPr/>
        </p:nvSpPr>
        <p:spPr>
          <a:xfrm>
            <a:off x="6712722" y="5632091"/>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25" name="TextBox 5">
            <a:extLst>
              <a:ext uri="{FF2B5EF4-FFF2-40B4-BE49-F238E27FC236}">
                <a16:creationId xmlns:a16="http://schemas.microsoft.com/office/drawing/2014/main" id="{CABCCCA8-E917-F164-50B0-C4E8C687747E}"/>
              </a:ext>
            </a:extLst>
          </p:cNvPr>
          <p:cNvSpPr txBox="1"/>
          <p:nvPr/>
        </p:nvSpPr>
        <p:spPr>
          <a:xfrm>
            <a:off x="7281525" y="5632092"/>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sp>
        <p:nvSpPr>
          <p:cNvPr id="26" name="TextBox 11">
            <a:extLst>
              <a:ext uri="{FF2B5EF4-FFF2-40B4-BE49-F238E27FC236}">
                <a16:creationId xmlns:a16="http://schemas.microsoft.com/office/drawing/2014/main" id="{C2AEBFEC-D557-D093-8628-5D19D4FD49CC}"/>
              </a:ext>
            </a:extLst>
          </p:cNvPr>
          <p:cNvSpPr txBox="1"/>
          <p:nvPr/>
        </p:nvSpPr>
        <p:spPr>
          <a:xfrm>
            <a:off x="761865" y="804410"/>
            <a:ext cx="2098889" cy="71846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Heat Mitigation</a:t>
            </a:r>
            <a:endParaRPr lang="en-US">
              <a:solidFill>
                <a:schemeClr val="tx1">
                  <a:lumMod val="76000"/>
                  <a:lumOff val="24000"/>
                </a:schemeClr>
              </a:solidFill>
            </a:endParaRPr>
          </a:p>
          <a:p>
            <a:pPr algn="ctr"/>
            <a:r>
              <a:rPr lang="en-US" sz="2000">
                <a:solidFill>
                  <a:schemeClr val="tx1">
                    <a:lumMod val="76000"/>
                    <a:lumOff val="24000"/>
                  </a:schemeClr>
                </a:solidFill>
                <a:latin typeface="Century Gothic"/>
              </a:rPr>
              <a:t>2021</a:t>
            </a:r>
            <a:endParaRPr lang="en-US"/>
          </a:p>
        </p:txBody>
      </p:sp>
      <p:sp>
        <p:nvSpPr>
          <p:cNvPr id="27" name="TextBox 5">
            <a:extLst>
              <a:ext uri="{FF2B5EF4-FFF2-40B4-BE49-F238E27FC236}">
                <a16:creationId xmlns:a16="http://schemas.microsoft.com/office/drawing/2014/main" id="{5341C103-06BF-E565-B24E-E41FCCCECEC9}"/>
              </a:ext>
            </a:extLst>
          </p:cNvPr>
          <p:cNvSpPr txBox="1"/>
          <p:nvPr/>
        </p:nvSpPr>
        <p:spPr>
          <a:xfrm>
            <a:off x="718335" y="6214951"/>
            <a:ext cx="7461221"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ea typeface="Calibri"/>
                <a:cs typeface="Calibri"/>
              </a:rPr>
              <a:t>Basemap Credits: </a:t>
            </a:r>
            <a:r>
              <a:rPr lang="en-US" sz="1000">
                <a:solidFill>
                  <a:srgbClr val="4C4C4C"/>
                </a:solidFill>
                <a:latin typeface="Century Gothic"/>
                <a:ea typeface="+mn-lt"/>
                <a:cs typeface="+mn-lt"/>
              </a:rPr>
              <a:t>Esri, HERE, Garmin, INCREMENT P, © OpenStreetMap contributors, and the GIS User Community</a:t>
            </a:r>
            <a:endParaRPr lang="en-US" sz="1000">
              <a:solidFill>
                <a:schemeClr val="tx1">
                  <a:lumMod val="75000"/>
                  <a:lumOff val="25000"/>
                </a:schemeClr>
              </a:solidFill>
              <a:latin typeface="Century Gothic"/>
              <a:ea typeface="+mn-lt"/>
              <a:cs typeface="+mn-lt"/>
            </a:endParaRPr>
          </a:p>
        </p:txBody>
      </p:sp>
      <p:pic>
        <p:nvPicPr>
          <p:cNvPr id="29" name="Picture 28">
            <a:extLst>
              <a:ext uri="{FF2B5EF4-FFF2-40B4-BE49-F238E27FC236}">
                <a16:creationId xmlns:a16="http://schemas.microsoft.com/office/drawing/2014/main" id="{81EF13F3-740D-DC40-7988-F2B9C58E18AB}"/>
              </a:ext>
            </a:extLst>
          </p:cNvPr>
          <p:cNvPicPr>
            <a:picLocks noChangeAspect="1"/>
          </p:cNvPicPr>
          <p:nvPr/>
        </p:nvPicPr>
        <p:blipFill>
          <a:blip r:embed="rId4"/>
          <a:stretch>
            <a:fillRect/>
          </a:stretch>
        </p:blipFill>
        <p:spPr>
          <a:xfrm>
            <a:off x="1068757" y="2989526"/>
            <a:ext cx="259238" cy="1681696"/>
          </a:xfrm>
          <a:prstGeom prst="rect">
            <a:avLst/>
          </a:prstGeom>
          <a:ln>
            <a:solidFill>
              <a:schemeClr val="tx1"/>
            </a:solidFill>
          </a:ln>
        </p:spPr>
      </p:pic>
      <p:pic>
        <p:nvPicPr>
          <p:cNvPr id="40" name="Picture 39" descr="Shape&#10;&#10;Description automatically generated with low confidence">
            <a:extLst>
              <a:ext uri="{FF2B5EF4-FFF2-40B4-BE49-F238E27FC236}">
                <a16:creationId xmlns:a16="http://schemas.microsoft.com/office/drawing/2014/main" id="{8A70F55F-2916-43D9-DA2C-338E68442E95}"/>
              </a:ext>
            </a:extLst>
          </p:cNvPr>
          <p:cNvPicPr>
            <a:picLocks noChangeAspect="1"/>
          </p:cNvPicPr>
          <p:nvPr/>
        </p:nvPicPr>
        <p:blipFill>
          <a:blip r:embed="rId5"/>
          <a:stretch>
            <a:fillRect/>
          </a:stretch>
        </p:blipFill>
        <p:spPr>
          <a:xfrm>
            <a:off x="1044829" y="5524157"/>
            <a:ext cx="266700" cy="523875"/>
          </a:xfrm>
          <a:prstGeom prst="rect">
            <a:avLst/>
          </a:prstGeom>
        </p:spPr>
      </p:pic>
      <p:sp>
        <p:nvSpPr>
          <p:cNvPr id="8" name="TextBox 7">
            <a:extLst>
              <a:ext uri="{FF2B5EF4-FFF2-40B4-BE49-F238E27FC236}">
                <a16:creationId xmlns:a16="http://schemas.microsoft.com/office/drawing/2014/main" id="{5F2DE8CD-2486-817C-C1E2-D5986407124C}"/>
              </a:ext>
            </a:extLst>
          </p:cNvPr>
          <p:cNvSpPr txBox="1"/>
          <p:nvPr/>
        </p:nvSpPr>
        <p:spPr>
          <a:xfrm>
            <a:off x="8251629" y="926155"/>
            <a:ext cx="3633958" cy="489364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a:solidFill>
                  <a:srgbClr val="855A96"/>
                </a:solidFill>
                <a:latin typeface="Century Gothic"/>
              </a:rPr>
              <a:t>Heat Mitigation Index represents the ability of an area to cool itself</a:t>
            </a:r>
            <a:endParaRPr lang="en-US" sz="2400">
              <a:ea typeface="Calibri"/>
              <a:cs typeface="Calibri"/>
            </a:endParaRPr>
          </a:p>
          <a:p>
            <a:endParaRPr lang="en-US" sz="2400">
              <a:solidFill>
                <a:srgbClr val="855A96"/>
              </a:solidFill>
              <a:latin typeface="Century Gothic"/>
            </a:endParaRPr>
          </a:p>
          <a:p>
            <a:pPr marL="342900" indent="-342900">
              <a:buFont typeface="Arial"/>
              <a:buChar char="•"/>
            </a:pPr>
            <a:r>
              <a:rPr lang="en-US" sz="2400">
                <a:solidFill>
                  <a:srgbClr val="855A96"/>
                </a:solidFill>
                <a:latin typeface="Century Gothic"/>
              </a:rPr>
              <a:t>Low heat mitigation indicates an </a:t>
            </a:r>
            <a:r>
              <a:rPr lang="en-US" sz="2400" b="1" i="1">
                <a:solidFill>
                  <a:srgbClr val="855A96"/>
                </a:solidFill>
                <a:latin typeface="Century Gothic"/>
              </a:rPr>
              <a:t>inability </a:t>
            </a:r>
            <a:r>
              <a:rPr lang="en-US" sz="2400" b="1">
                <a:solidFill>
                  <a:srgbClr val="855A96"/>
                </a:solidFill>
                <a:latin typeface="Century Gothic"/>
              </a:rPr>
              <a:t>for an area to cool itself</a:t>
            </a:r>
          </a:p>
          <a:p>
            <a:pPr marL="342900" indent="-342900">
              <a:buFont typeface="Arial"/>
              <a:buChar char="•"/>
            </a:pPr>
            <a:endParaRPr lang="en-US" sz="2400">
              <a:solidFill>
                <a:srgbClr val="855A96"/>
              </a:solidFill>
              <a:latin typeface="Century Gothic"/>
              <a:ea typeface="Calibri" panose="020F0502020204030204"/>
              <a:cs typeface="Calibri" panose="020F0502020204030204"/>
            </a:endParaRPr>
          </a:p>
          <a:p>
            <a:pPr marL="342900" indent="-342900">
              <a:buFont typeface="Arial"/>
              <a:buChar char="•"/>
            </a:pPr>
            <a:r>
              <a:rPr lang="en-US" sz="2400">
                <a:solidFill>
                  <a:srgbClr val="855A96"/>
                </a:solidFill>
                <a:latin typeface="Century Gothic"/>
                <a:ea typeface="Calibri" panose="020F0502020204030204"/>
                <a:cs typeface="Calibri" panose="020F0502020204030204"/>
              </a:rPr>
              <a:t>High heat mitigation indicates that an area is</a:t>
            </a:r>
            <a:r>
              <a:rPr lang="en-US" sz="2400" b="1">
                <a:solidFill>
                  <a:srgbClr val="855A96"/>
                </a:solidFill>
                <a:latin typeface="Century Gothic"/>
                <a:ea typeface="Calibri" panose="020F0502020204030204"/>
                <a:cs typeface="Calibri" panose="020F0502020204030204"/>
              </a:rPr>
              <a:t> </a:t>
            </a:r>
            <a:r>
              <a:rPr lang="en-US" sz="2400" b="1" i="1">
                <a:solidFill>
                  <a:srgbClr val="855A96"/>
                </a:solidFill>
                <a:latin typeface="Century Gothic"/>
                <a:ea typeface="Calibri" panose="020F0502020204030204"/>
                <a:cs typeface="Calibri" panose="020F0502020204030204"/>
              </a:rPr>
              <a:t>effectively </a:t>
            </a:r>
            <a:r>
              <a:rPr lang="en-US" sz="2400" b="1">
                <a:solidFill>
                  <a:srgbClr val="855A96"/>
                </a:solidFill>
                <a:latin typeface="Century Gothic"/>
                <a:ea typeface="Calibri" panose="020F0502020204030204"/>
                <a:cs typeface="Calibri" panose="020F0502020204030204"/>
              </a:rPr>
              <a:t>able to cool itself</a:t>
            </a:r>
          </a:p>
        </p:txBody>
      </p:sp>
      <p:sp>
        <p:nvSpPr>
          <p:cNvPr id="10" name="Rectangle 9">
            <a:extLst>
              <a:ext uri="{FF2B5EF4-FFF2-40B4-BE49-F238E27FC236}">
                <a16:creationId xmlns:a16="http://schemas.microsoft.com/office/drawing/2014/main" id="{F6DFE14E-E422-3E0B-5866-8B26B494E19D}"/>
              </a:ext>
            </a:extLst>
          </p:cNvPr>
          <p:cNvSpPr/>
          <p:nvPr/>
        </p:nvSpPr>
        <p:spPr>
          <a:xfrm>
            <a:off x="1068025" y="4999486"/>
            <a:ext cx="264325" cy="246303"/>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5">
            <a:extLst>
              <a:ext uri="{FF2B5EF4-FFF2-40B4-BE49-F238E27FC236}">
                <a16:creationId xmlns:a16="http://schemas.microsoft.com/office/drawing/2014/main" id="{9CE36FCF-C76A-AA3B-FC72-CB54BEE62841}"/>
              </a:ext>
            </a:extLst>
          </p:cNvPr>
          <p:cNvSpPr txBox="1"/>
          <p:nvPr/>
        </p:nvSpPr>
        <p:spPr>
          <a:xfrm>
            <a:off x="1498895" y="4868695"/>
            <a:ext cx="1717520"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Chatham County</a:t>
            </a:r>
            <a:endParaRPr lang="en-US" sz="1400">
              <a:solidFill>
                <a:schemeClr val="tx1">
                  <a:lumMod val="75000"/>
                  <a:lumOff val="25000"/>
                </a:schemeClr>
              </a:solidFill>
              <a:latin typeface="Century Gothic" panose="020B0502020202020204" pitchFamily="34" charset="0"/>
            </a:endParaRPr>
          </a:p>
          <a:p>
            <a:r>
              <a:rPr lang="en-US" sz="1400">
                <a:solidFill>
                  <a:schemeClr val="tx1">
                    <a:lumMod val="75000"/>
                    <a:lumOff val="25000"/>
                  </a:schemeClr>
                </a:solidFill>
                <a:latin typeface="Century Gothic"/>
              </a:rPr>
              <a:t>Boundary</a:t>
            </a:r>
            <a:endParaRPr lang="en-US" sz="1400">
              <a:solidFill>
                <a:schemeClr val="tx1">
                  <a:lumMod val="75000"/>
                  <a:lumOff val="25000"/>
                </a:schemeClr>
              </a:solidFill>
              <a:latin typeface="Century Gothic" panose="020B0502020202020204" pitchFamily="34" charset="0"/>
            </a:endParaRPr>
          </a:p>
        </p:txBody>
      </p:sp>
    </p:spTree>
    <p:extLst>
      <p:ext uri="{BB962C8B-B14F-4D97-AF65-F5344CB8AC3E}">
        <p14:creationId xmlns:p14="http://schemas.microsoft.com/office/powerpoint/2010/main" val="356756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1CF567-80C6-3B96-4ABF-B5E76F55D166}"/>
              </a:ext>
            </a:extLst>
          </p:cNvPr>
          <p:cNvSpPr/>
          <p:nvPr/>
        </p:nvSpPr>
        <p:spPr>
          <a:xfrm>
            <a:off x="311141" y="1982229"/>
            <a:ext cx="3520516" cy="3944437"/>
          </a:xfrm>
          <a:prstGeom prst="rect">
            <a:avLst/>
          </a:prstGeom>
          <a:solidFill>
            <a:schemeClr val="accent6">
              <a:lumMod val="75000"/>
              <a:alpha val="58000"/>
            </a:schemeClr>
          </a:solidFill>
          <a:ln w="127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Clr>
                <a:srgbClr val="885C99"/>
              </a:buClr>
              <a:buFont typeface="Arial"/>
              <a:buChar char="•"/>
            </a:pPr>
            <a:endParaRPr lang="en-US">
              <a:solidFill>
                <a:srgbClr val="3D3D3D"/>
              </a:solidFill>
              <a:latin typeface="Century Gothic"/>
              <a:ea typeface="Arial"/>
              <a:cs typeface="Arial"/>
            </a:endParaRPr>
          </a:p>
          <a:p>
            <a:pPr marL="285750" indent="-285750">
              <a:buClr>
                <a:schemeClr val="bg1"/>
              </a:buClr>
              <a:buFont typeface="Arial" panose="020B0604020202020204" pitchFamily="34" charset="0"/>
              <a:buChar char="•"/>
            </a:pPr>
            <a:r>
              <a:rPr lang="en-US" sz="1800" baseline="0">
                <a:solidFill>
                  <a:schemeClr val="bg1"/>
                </a:solidFill>
                <a:latin typeface="Century Gothic"/>
                <a:ea typeface="Arial"/>
                <a:cs typeface="Arial"/>
              </a:rPr>
              <a:t>Varying number of images per month &amp; year</a:t>
            </a:r>
            <a:r>
              <a:rPr lang="en-US" sz="1800">
                <a:solidFill>
                  <a:schemeClr val="bg1"/>
                </a:solidFill>
                <a:latin typeface="Century Gothic"/>
                <a:ea typeface="Arial"/>
                <a:cs typeface="Arial"/>
              </a:rPr>
              <a:t>​</a:t>
            </a:r>
            <a:endParaRPr lang="en-US">
              <a:solidFill>
                <a:schemeClr val="bg1"/>
              </a:solidFill>
            </a:endParaRPr>
          </a:p>
          <a:p>
            <a:pPr marL="285750" indent="-285750">
              <a:buClr>
                <a:schemeClr val="bg1"/>
              </a:buClr>
              <a:buFont typeface="Arial" panose="020B0604020202020204" pitchFamily="34" charset="0"/>
              <a:buChar char="•"/>
            </a:pPr>
            <a:endParaRPr lang="en-US">
              <a:solidFill>
                <a:schemeClr val="bg1"/>
              </a:solidFill>
              <a:latin typeface="Century Gothic"/>
              <a:ea typeface="Calibri"/>
              <a:cs typeface="Arial"/>
            </a:endParaRPr>
          </a:p>
          <a:p>
            <a:pPr marL="285750" indent="-285750">
              <a:buClr>
                <a:schemeClr val="bg1"/>
              </a:buClr>
              <a:buFont typeface="Arial" panose="020B0604020202020204" pitchFamily="34" charset="0"/>
              <a:buChar char="•"/>
            </a:pPr>
            <a:r>
              <a:rPr lang="en-US">
                <a:solidFill>
                  <a:schemeClr val="bg1"/>
                </a:solidFill>
                <a:latin typeface="Century Gothic"/>
                <a:ea typeface="Calibri"/>
                <a:cs typeface="Arial"/>
              </a:rPr>
              <a:t>Inconsistent spatial and temporal resolutions across datasets</a:t>
            </a:r>
          </a:p>
          <a:p>
            <a:pPr marL="285750" indent="-285750">
              <a:buFont typeface="Arial"/>
              <a:buChar char="•"/>
            </a:pPr>
            <a:endParaRPr lang="en-US">
              <a:solidFill>
                <a:schemeClr val="tx1">
                  <a:lumMod val="76000"/>
                  <a:lumOff val="24000"/>
                </a:schemeClr>
              </a:solidFill>
              <a:latin typeface="Century Gothic"/>
              <a:ea typeface="Calibri"/>
              <a:cs typeface="Arial"/>
            </a:endParaRPr>
          </a:p>
          <a:p>
            <a:pPr marL="285750" indent="-285750">
              <a:buFont typeface="Arial"/>
              <a:buChar char="•"/>
            </a:pPr>
            <a:endParaRPr lang="en-US">
              <a:solidFill>
                <a:srgbClr val="FFFFFF"/>
              </a:solidFill>
              <a:latin typeface="Century Gothic"/>
              <a:ea typeface="Calibri"/>
              <a:cs typeface="Arial"/>
            </a:endParaRPr>
          </a:p>
          <a:p>
            <a:pPr marL="285750" indent="-285750">
              <a:buFont typeface="Arial"/>
              <a:buChar char="•"/>
            </a:pPr>
            <a:endParaRPr lang="en-US">
              <a:latin typeface="Century Gothic"/>
              <a:ea typeface="Calibri"/>
              <a:cs typeface="Arial"/>
            </a:endParaRPr>
          </a:p>
          <a:p>
            <a:pPr marL="285750" indent="-285750">
              <a:buFont typeface="Arial"/>
              <a:buChar char="•"/>
            </a:pPr>
            <a:endParaRPr lang="en-US">
              <a:latin typeface="Century Gothic"/>
              <a:ea typeface="Calibri"/>
              <a:cs typeface="Arial"/>
            </a:endParaRPr>
          </a:p>
        </p:txBody>
      </p:sp>
      <p:sp>
        <p:nvSpPr>
          <p:cNvPr id="3" name="Slide Number Placeholder 2">
            <a:extLst>
              <a:ext uri="{FF2B5EF4-FFF2-40B4-BE49-F238E27FC236}">
                <a16:creationId xmlns:a16="http://schemas.microsoft.com/office/drawing/2014/main" id="{5D8428D8-F2BE-EF1A-7701-2601EA592173}"/>
              </a:ext>
            </a:extLst>
          </p:cNvPr>
          <p:cNvSpPr>
            <a:spLocks noGrp="1"/>
          </p:cNvSpPr>
          <p:nvPr>
            <p:ph type="sldNum" sz="quarter" idx="10"/>
          </p:nvPr>
        </p:nvSpPr>
        <p:spPr/>
        <p:txBody>
          <a:bodyPr/>
          <a:lstStyle/>
          <a:p>
            <a:fld id="{9C3AC94F-0BCF-4004-89AE-D672EB8CABD9}" type="slidenum">
              <a:rPr lang="en-US" smtClean="0"/>
              <a:pPr/>
              <a:t>18</a:t>
            </a:fld>
            <a:endParaRPr lang="en-US"/>
          </a:p>
        </p:txBody>
      </p:sp>
      <p:sp>
        <p:nvSpPr>
          <p:cNvPr id="4" name="Text Placeholder 3">
            <a:extLst>
              <a:ext uri="{FF2B5EF4-FFF2-40B4-BE49-F238E27FC236}">
                <a16:creationId xmlns:a16="http://schemas.microsoft.com/office/drawing/2014/main" id="{0E1CE922-36CA-2BCE-55EF-70E3E09D000B}"/>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7" name="TextBox 6">
            <a:extLst>
              <a:ext uri="{FF2B5EF4-FFF2-40B4-BE49-F238E27FC236}">
                <a16:creationId xmlns:a16="http://schemas.microsoft.com/office/drawing/2014/main" id="{E2BF0889-1E07-3A96-6837-5F8DA2383C06}"/>
              </a:ext>
            </a:extLst>
          </p:cNvPr>
          <p:cNvSpPr txBox="1"/>
          <p:nvPr/>
        </p:nvSpPr>
        <p:spPr>
          <a:xfrm>
            <a:off x="8351580" y="1138674"/>
            <a:ext cx="3515329" cy="839539"/>
          </a:xfrm>
          <a:prstGeom prst="rect">
            <a:avLst/>
          </a:prstGeom>
          <a:solidFill>
            <a:srgbClr val="8A5A9A">
              <a:alpha val="75000"/>
            </a:srgbClr>
          </a:solidFill>
          <a:ln w="127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baseline="0">
                <a:solidFill>
                  <a:srgbClr val="FFFFFF"/>
                </a:solidFill>
                <a:latin typeface="Century Gothic"/>
              </a:rPr>
              <a:t>Data Analysis</a:t>
            </a:r>
            <a:r>
              <a:rPr lang="en-US" sz="2400">
                <a:latin typeface="Century Gothic"/>
                <a:ea typeface="Century Gothic"/>
                <a:cs typeface="Century Gothic"/>
              </a:rPr>
              <a:t>​</a:t>
            </a:r>
            <a:endParaRPr lang="en-US" sz="2000">
              <a:latin typeface="Century Gothic"/>
              <a:ea typeface="Calibri"/>
              <a:cs typeface="Calibri"/>
            </a:endParaRPr>
          </a:p>
        </p:txBody>
      </p:sp>
      <p:sp>
        <p:nvSpPr>
          <p:cNvPr id="9" name="Rectangle 8">
            <a:extLst>
              <a:ext uri="{FF2B5EF4-FFF2-40B4-BE49-F238E27FC236}">
                <a16:creationId xmlns:a16="http://schemas.microsoft.com/office/drawing/2014/main" id="{A59DD2BB-A2C1-C380-E1AF-8948548F8009}"/>
              </a:ext>
            </a:extLst>
          </p:cNvPr>
          <p:cNvSpPr/>
          <p:nvPr/>
        </p:nvSpPr>
        <p:spPr>
          <a:xfrm>
            <a:off x="8350256" y="1981862"/>
            <a:ext cx="3515329" cy="3958425"/>
          </a:xfrm>
          <a:prstGeom prst="rect">
            <a:avLst/>
          </a:prstGeom>
          <a:solidFill>
            <a:srgbClr val="8A5A9A">
              <a:alpha val="56000"/>
            </a:srgbClr>
          </a:solidFill>
          <a:ln w="127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a:buChar char="•"/>
            </a:pPr>
            <a:endParaRPr lang="en-US">
              <a:solidFill>
                <a:srgbClr val="3D3D3D"/>
              </a:solidFill>
              <a:latin typeface="Century Gothic"/>
              <a:ea typeface="Arial"/>
              <a:cs typeface="Arial"/>
            </a:endParaRPr>
          </a:p>
          <a:p>
            <a:pPr marL="285750" indent="-285750">
              <a:buFont typeface="Arial"/>
              <a:buChar char="•"/>
            </a:pPr>
            <a:r>
              <a:rPr lang="en-US">
                <a:solidFill>
                  <a:schemeClr val="bg1"/>
                </a:solidFill>
                <a:latin typeface="Century Gothic"/>
                <a:ea typeface="Arial"/>
                <a:cs typeface="Arial"/>
              </a:rPr>
              <a:t>Statistically</a:t>
            </a:r>
            <a:r>
              <a:rPr lang="en-US" sz="1800" baseline="0">
                <a:solidFill>
                  <a:schemeClr val="bg1"/>
                </a:solidFill>
                <a:latin typeface="Century Gothic"/>
                <a:ea typeface="Arial"/>
                <a:cs typeface="Arial"/>
              </a:rPr>
              <a:t> in</a:t>
            </a:r>
            <a:r>
              <a:rPr lang="en-US">
                <a:solidFill>
                  <a:schemeClr val="bg1"/>
                </a:solidFill>
                <a:latin typeface="Century Gothic"/>
                <a:ea typeface="Arial"/>
                <a:cs typeface="Arial"/>
              </a:rPr>
              <a:t>significant number of images</a:t>
            </a:r>
            <a:r>
              <a:rPr lang="en-US" sz="1800">
                <a:solidFill>
                  <a:schemeClr val="bg1"/>
                </a:solidFill>
                <a:latin typeface="Century Gothic"/>
                <a:ea typeface="Arial"/>
                <a:cs typeface="Arial"/>
              </a:rPr>
              <a:t>​</a:t>
            </a:r>
          </a:p>
          <a:p>
            <a:pPr marL="285750" indent="-285750">
              <a:buFont typeface="Arial"/>
              <a:buChar char="•"/>
            </a:pPr>
            <a:endParaRPr lang="en-US">
              <a:solidFill>
                <a:schemeClr val="bg1"/>
              </a:solidFill>
              <a:latin typeface="Century Gothic"/>
              <a:ea typeface="Calibri" panose="020F0502020204030204"/>
              <a:cs typeface="Arial"/>
            </a:endParaRPr>
          </a:p>
          <a:p>
            <a:pPr marL="285750" indent="-285750">
              <a:buFont typeface="Arial"/>
              <a:buChar char="•"/>
            </a:pPr>
            <a:r>
              <a:rPr lang="en-US">
                <a:solidFill>
                  <a:schemeClr val="bg1"/>
                </a:solidFill>
                <a:latin typeface="Century Gothic"/>
                <a:ea typeface="Calibri" panose="020F0502020204030204"/>
                <a:cs typeface="Arial"/>
              </a:rPr>
              <a:t>Comparing Urban Heat / NDVI at the beginning and end of period</a:t>
            </a:r>
          </a:p>
          <a:p>
            <a:pPr marL="285750" indent="-285750">
              <a:buFont typeface="Arial"/>
              <a:buChar char="•"/>
            </a:pPr>
            <a:endParaRPr lang="en-US">
              <a:solidFill>
                <a:schemeClr val="bg1"/>
              </a:solidFill>
              <a:latin typeface="Century Gothic"/>
              <a:ea typeface="Calibri" panose="020F0502020204030204"/>
              <a:cs typeface="Arial"/>
            </a:endParaRPr>
          </a:p>
          <a:p>
            <a:pPr marL="285750" indent="-285750">
              <a:buFont typeface="Arial"/>
              <a:buChar char="•"/>
            </a:pPr>
            <a:r>
              <a:rPr lang="en-US" err="1">
                <a:solidFill>
                  <a:schemeClr val="bg1"/>
                </a:solidFill>
                <a:latin typeface="Century Gothic"/>
                <a:ea typeface="Calibri" panose="020F0502020204030204"/>
                <a:cs typeface="Arial"/>
              </a:rPr>
              <a:t>InVEST</a:t>
            </a:r>
            <a:r>
              <a:rPr lang="en-US">
                <a:solidFill>
                  <a:schemeClr val="bg1"/>
                </a:solidFill>
                <a:latin typeface="Century Gothic"/>
                <a:ea typeface="Calibri" panose="020F0502020204030204"/>
                <a:cs typeface="Arial"/>
              </a:rPr>
              <a:t> outputs rely on empirical weights of high uncertainty and do not consider meteorological effects</a:t>
            </a:r>
          </a:p>
        </p:txBody>
      </p:sp>
      <p:sp>
        <p:nvSpPr>
          <p:cNvPr id="11" name="Rectangle 10">
            <a:extLst>
              <a:ext uri="{FF2B5EF4-FFF2-40B4-BE49-F238E27FC236}">
                <a16:creationId xmlns:a16="http://schemas.microsoft.com/office/drawing/2014/main" id="{72B61A16-DBF3-6C26-03AC-CD224B6AAA10}"/>
              </a:ext>
            </a:extLst>
          </p:cNvPr>
          <p:cNvSpPr/>
          <p:nvPr/>
        </p:nvSpPr>
        <p:spPr>
          <a:xfrm>
            <a:off x="4279676" y="1977103"/>
            <a:ext cx="3517933" cy="3959291"/>
          </a:xfrm>
          <a:prstGeom prst="rect">
            <a:avLst/>
          </a:prstGeom>
          <a:solidFill>
            <a:srgbClr val="A1463A">
              <a:alpha val="56000"/>
            </a:srgbClr>
          </a:solidFill>
          <a:ln w="1270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Sans-Serif"/>
              <a:buChar char="•"/>
            </a:pPr>
            <a:endParaRPr lang="en-US">
              <a:solidFill>
                <a:schemeClr val="bg1"/>
              </a:solidFill>
              <a:latin typeface="Century Gothic"/>
            </a:endParaRPr>
          </a:p>
          <a:p>
            <a:pPr marL="285750" indent="-285750">
              <a:buFont typeface="Arial,Sans-Serif"/>
              <a:buChar char="•"/>
            </a:pPr>
            <a:r>
              <a:rPr lang="en-US">
                <a:solidFill>
                  <a:schemeClr val="bg1"/>
                </a:solidFill>
                <a:latin typeface="Century Gothic"/>
              </a:rPr>
              <a:t>Areas of null data due to cloud masking</a:t>
            </a:r>
            <a:endParaRPr lang="en-US">
              <a:solidFill>
                <a:schemeClr val="bg1"/>
              </a:solidFill>
            </a:endParaRPr>
          </a:p>
          <a:p>
            <a:endParaRPr lang="en-US">
              <a:solidFill>
                <a:schemeClr val="bg1"/>
              </a:solidFill>
              <a:latin typeface="Century Gothic"/>
              <a:ea typeface="Calibri"/>
              <a:cs typeface="Calibri"/>
            </a:endParaRPr>
          </a:p>
          <a:p>
            <a:pPr marL="285750" indent="-285750">
              <a:buFont typeface="Arial,Sans-Serif"/>
              <a:buChar char="•"/>
            </a:pPr>
            <a:r>
              <a:rPr lang="en-US">
                <a:solidFill>
                  <a:schemeClr val="bg1"/>
                </a:solidFill>
                <a:latin typeface="Century Gothic"/>
                <a:ea typeface="Calibri"/>
                <a:cs typeface="Calibri"/>
              </a:rPr>
              <a:t>Remotely sensed data and models have inherent accuracy</a:t>
            </a:r>
          </a:p>
          <a:p>
            <a:pPr marL="285750" indent="-285750">
              <a:buFont typeface="Arial,Sans-Serif"/>
              <a:buChar char="•"/>
            </a:pPr>
            <a:endParaRPr lang="en-US">
              <a:solidFill>
                <a:schemeClr val="bg1"/>
              </a:solidFill>
              <a:latin typeface="Century Gothic"/>
              <a:ea typeface="Calibri"/>
              <a:cs typeface="Calibri"/>
            </a:endParaRPr>
          </a:p>
          <a:p>
            <a:pPr marL="285750" indent="-285750">
              <a:buFont typeface="Arial,Sans-Serif"/>
              <a:buChar char="•"/>
            </a:pPr>
            <a:r>
              <a:rPr lang="en-US">
                <a:solidFill>
                  <a:schemeClr val="bg1"/>
                </a:solidFill>
                <a:latin typeface="Century Gothic"/>
                <a:ea typeface="Calibri"/>
                <a:cs typeface="Calibri"/>
              </a:rPr>
              <a:t>Marsh area NDVI results skewed by water amongst vegetation </a:t>
            </a:r>
            <a:endParaRPr lang="en-US">
              <a:solidFill>
                <a:schemeClr val="bg1"/>
              </a:solidFill>
            </a:endParaRPr>
          </a:p>
          <a:p>
            <a:endParaRPr lang="en-US">
              <a:ea typeface="Calibri"/>
              <a:cs typeface="Calibri"/>
            </a:endParaRPr>
          </a:p>
        </p:txBody>
      </p:sp>
      <p:sp>
        <p:nvSpPr>
          <p:cNvPr id="15" name="TextBox 14">
            <a:extLst>
              <a:ext uri="{FF2B5EF4-FFF2-40B4-BE49-F238E27FC236}">
                <a16:creationId xmlns:a16="http://schemas.microsoft.com/office/drawing/2014/main" id="{F3E46ABE-AC88-958C-6029-17A796F3677E}"/>
              </a:ext>
            </a:extLst>
          </p:cNvPr>
          <p:cNvSpPr txBox="1"/>
          <p:nvPr/>
        </p:nvSpPr>
        <p:spPr>
          <a:xfrm>
            <a:off x="4280956" y="1139210"/>
            <a:ext cx="3515329" cy="839539"/>
          </a:xfrm>
          <a:prstGeom prst="rect">
            <a:avLst/>
          </a:prstGeom>
          <a:solidFill>
            <a:srgbClr val="A1463A">
              <a:alpha val="75000"/>
            </a:srgbClr>
          </a:solidFill>
          <a:ln w="127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baseline="0">
                <a:solidFill>
                  <a:srgbClr val="FFFFFF"/>
                </a:solidFill>
                <a:latin typeface="Century Gothic"/>
              </a:rPr>
              <a:t>Data Processing</a:t>
            </a:r>
            <a:r>
              <a:rPr lang="en-US" sz="2400">
                <a:latin typeface="Century Gothic"/>
                <a:ea typeface="Century Gothic"/>
                <a:cs typeface="Century Gothic"/>
              </a:rPr>
              <a:t>​</a:t>
            </a:r>
            <a:endParaRPr lang="en-US" sz="2000">
              <a:latin typeface="Century Gothic"/>
              <a:ea typeface="Calibri"/>
              <a:cs typeface="Calibri"/>
            </a:endParaRPr>
          </a:p>
        </p:txBody>
      </p:sp>
      <p:sp>
        <p:nvSpPr>
          <p:cNvPr id="28" name="TextBox 27">
            <a:extLst>
              <a:ext uri="{FF2B5EF4-FFF2-40B4-BE49-F238E27FC236}">
                <a16:creationId xmlns:a16="http://schemas.microsoft.com/office/drawing/2014/main" id="{1922CC0D-D8D7-CBAF-BC1B-9E177819BE81}"/>
              </a:ext>
            </a:extLst>
          </p:cNvPr>
          <p:cNvSpPr txBox="1"/>
          <p:nvPr/>
        </p:nvSpPr>
        <p:spPr>
          <a:xfrm>
            <a:off x="311142" y="1139209"/>
            <a:ext cx="3520516" cy="839539"/>
          </a:xfrm>
          <a:prstGeom prst="rect">
            <a:avLst/>
          </a:prstGeom>
          <a:solidFill>
            <a:schemeClr val="accent6">
              <a:lumMod val="75000"/>
              <a:alpha val="70000"/>
            </a:schemeClr>
          </a:solidFill>
          <a:ln w="12700">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solidFill>
                  <a:schemeClr val="bg1"/>
                </a:solidFill>
                <a:latin typeface="Century Gothic"/>
                <a:ea typeface="Calibri"/>
                <a:cs typeface="Calibri"/>
              </a:rPr>
              <a:t>Data Acquisition</a:t>
            </a:r>
            <a:endParaRPr lang="en-US" sz="2400">
              <a:solidFill>
                <a:schemeClr val="bg1"/>
              </a:solidFill>
              <a:latin typeface="Century Gothic"/>
              <a:ea typeface="Calibri"/>
              <a:cs typeface="Calibri"/>
            </a:endParaRPr>
          </a:p>
        </p:txBody>
      </p:sp>
      <p:sp>
        <p:nvSpPr>
          <p:cNvPr id="6" name="Text Placeholder 5">
            <a:extLst>
              <a:ext uri="{FF2B5EF4-FFF2-40B4-BE49-F238E27FC236}">
                <a16:creationId xmlns:a16="http://schemas.microsoft.com/office/drawing/2014/main" id="{17E6D546-A00B-590C-3CCD-A55E441BEFCF}"/>
              </a:ext>
            </a:extLst>
          </p:cNvPr>
          <p:cNvSpPr>
            <a:spLocks noGrp="1"/>
          </p:cNvSpPr>
          <p:nvPr>
            <p:ph type="body" sz="quarter" idx="17"/>
          </p:nvPr>
        </p:nvSpPr>
        <p:spPr/>
        <p:txBody>
          <a:bodyPr/>
          <a:lstStyle/>
          <a:p>
            <a:r>
              <a:rPr lang="en-US">
                <a:latin typeface="Century Gothic"/>
              </a:rPr>
              <a:t>Errors &amp; Uncertainties</a:t>
            </a:r>
          </a:p>
          <a:p>
            <a:endParaRPr lang="en-US"/>
          </a:p>
        </p:txBody>
      </p:sp>
    </p:spTree>
    <p:extLst>
      <p:ext uri="{BB962C8B-B14F-4D97-AF65-F5344CB8AC3E}">
        <p14:creationId xmlns:p14="http://schemas.microsoft.com/office/powerpoint/2010/main" val="354771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46741-2E20-4464-FC20-FD71960A4CD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16A9B4-E4B4-F904-2E9D-1DF432938E95}"/>
              </a:ext>
            </a:extLst>
          </p:cNvPr>
          <p:cNvSpPr>
            <a:spLocks noGrp="1"/>
          </p:cNvSpPr>
          <p:nvPr>
            <p:ph type="sldNum" sz="quarter" idx="10"/>
          </p:nvPr>
        </p:nvSpPr>
        <p:spPr/>
        <p:txBody>
          <a:bodyPr/>
          <a:lstStyle/>
          <a:p>
            <a:fld id="{9C3AC94F-0BCF-4004-89AE-D672EB8CABD9}" type="slidenum">
              <a:rPr lang="en-US" smtClean="0"/>
              <a:pPr/>
              <a:t>19</a:t>
            </a:fld>
            <a:endParaRPr lang="en-US"/>
          </a:p>
        </p:txBody>
      </p:sp>
      <p:sp>
        <p:nvSpPr>
          <p:cNvPr id="4" name="Text Placeholder 3">
            <a:extLst>
              <a:ext uri="{FF2B5EF4-FFF2-40B4-BE49-F238E27FC236}">
                <a16:creationId xmlns:a16="http://schemas.microsoft.com/office/drawing/2014/main" id="{E1615640-BB00-DE6A-B9CF-4FA4F481CCEB}"/>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12" name="TextBox 11">
            <a:extLst>
              <a:ext uri="{FF2B5EF4-FFF2-40B4-BE49-F238E27FC236}">
                <a16:creationId xmlns:a16="http://schemas.microsoft.com/office/drawing/2014/main" id="{19B3ADE1-478D-E08F-FC36-2B650B9FC64E}"/>
              </a:ext>
            </a:extLst>
          </p:cNvPr>
          <p:cNvSpPr txBox="1"/>
          <p:nvPr/>
        </p:nvSpPr>
        <p:spPr>
          <a:xfrm>
            <a:off x="4524561" y="1380945"/>
            <a:ext cx="7172566" cy="1200329"/>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chemeClr val="bg1"/>
                </a:solidFill>
                <a:latin typeface="Century Gothic"/>
                <a:ea typeface="Calibri"/>
                <a:cs typeface="Calibri"/>
              </a:rPr>
              <a:t>Used to visualize environmental factors contributing to urban heat throughout Chatham County</a:t>
            </a:r>
            <a:endParaRPr lang="en-US">
              <a:solidFill>
                <a:schemeClr val="bg1"/>
              </a:solidFill>
            </a:endParaRPr>
          </a:p>
        </p:txBody>
      </p:sp>
      <p:sp>
        <p:nvSpPr>
          <p:cNvPr id="13" name="TextBox 12">
            <a:extLst>
              <a:ext uri="{FF2B5EF4-FFF2-40B4-BE49-F238E27FC236}">
                <a16:creationId xmlns:a16="http://schemas.microsoft.com/office/drawing/2014/main" id="{2039048D-F8AC-2C6F-2718-1887073C2DAB}"/>
              </a:ext>
            </a:extLst>
          </p:cNvPr>
          <p:cNvSpPr txBox="1"/>
          <p:nvPr/>
        </p:nvSpPr>
        <p:spPr>
          <a:xfrm>
            <a:off x="4525222" y="2938337"/>
            <a:ext cx="7172566" cy="830997"/>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chemeClr val="bg1"/>
                </a:solidFill>
                <a:latin typeface="Century Gothic"/>
                <a:ea typeface="Calibri"/>
                <a:cs typeface="Calibri"/>
              </a:rPr>
              <a:t>Paired with social vulnerability information to map heat vulnerability  </a:t>
            </a:r>
          </a:p>
        </p:txBody>
      </p:sp>
      <p:sp>
        <p:nvSpPr>
          <p:cNvPr id="14" name="TextBox 13">
            <a:extLst>
              <a:ext uri="{FF2B5EF4-FFF2-40B4-BE49-F238E27FC236}">
                <a16:creationId xmlns:a16="http://schemas.microsoft.com/office/drawing/2014/main" id="{B07C3845-B1CF-7FCC-84A2-DD9D69A72644}"/>
              </a:ext>
            </a:extLst>
          </p:cNvPr>
          <p:cNvSpPr txBox="1"/>
          <p:nvPr/>
        </p:nvSpPr>
        <p:spPr>
          <a:xfrm>
            <a:off x="4521913" y="4146067"/>
            <a:ext cx="7182212" cy="1200329"/>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a:solidFill>
                  <a:schemeClr val="bg1"/>
                </a:solidFill>
                <a:latin typeface="Century Gothic"/>
                <a:ea typeface="Calibri"/>
                <a:cs typeface="Calibri"/>
              </a:rPr>
              <a:t>Heat vulnerability and mitigation maps can inform where both new tree planting and cooling station projects will be most impactful </a:t>
            </a:r>
          </a:p>
        </p:txBody>
      </p:sp>
      <p:pic>
        <p:nvPicPr>
          <p:cNvPr id="15" name="Graphic 12" descr="Satellite with solid fill">
            <a:extLst>
              <a:ext uri="{FF2B5EF4-FFF2-40B4-BE49-F238E27FC236}">
                <a16:creationId xmlns:a16="http://schemas.microsoft.com/office/drawing/2014/main" id="{809113DA-DC12-83A3-CA4C-7F9CBF17A1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5912" y="2820173"/>
            <a:ext cx="959594" cy="1057784"/>
          </a:xfrm>
          <a:prstGeom prst="rect">
            <a:avLst/>
          </a:prstGeom>
        </p:spPr>
      </p:pic>
      <p:pic>
        <p:nvPicPr>
          <p:cNvPr id="17" name="Graphic 15">
            <a:extLst>
              <a:ext uri="{FF2B5EF4-FFF2-40B4-BE49-F238E27FC236}">
                <a16:creationId xmlns:a16="http://schemas.microsoft.com/office/drawing/2014/main" id="{9AD2D6CF-F57A-330C-F295-A7FA8064E9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5836" y="4145978"/>
            <a:ext cx="1237988" cy="1206673"/>
          </a:xfrm>
          <a:prstGeom prst="rect">
            <a:avLst/>
          </a:prstGeom>
        </p:spPr>
      </p:pic>
      <p:sp>
        <p:nvSpPr>
          <p:cNvPr id="19" name="Arrow: Bent-Up 18">
            <a:extLst>
              <a:ext uri="{FF2B5EF4-FFF2-40B4-BE49-F238E27FC236}">
                <a16:creationId xmlns:a16="http://schemas.microsoft.com/office/drawing/2014/main" id="{C0CE2BCC-DAB5-9956-6E30-F987A8243461}"/>
              </a:ext>
            </a:extLst>
          </p:cNvPr>
          <p:cNvSpPr/>
          <p:nvPr/>
        </p:nvSpPr>
        <p:spPr>
          <a:xfrm rot="16200000" flipV="1">
            <a:off x="91676" y="2621360"/>
            <a:ext cx="1966904" cy="938851"/>
          </a:xfrm>
          <a:prstGeom prst="bentUpArrow">
            <a:avLst/>
          </a:prstGeom>
          <a:solidFill>
            <a:srgbClr val="8A5A9A"/>
          </a:solidFill>
          <a:ln>
            <a:solidFill>
              <a:srgbClr val="8A5A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Arrow: Bent-Up 33">
            <a:extLst>
              <a:ext uri="{FF2B5EF4-FFF2-40B4-BE49-F238E27FC236}">
                <a16:creationId xmlns:a16="http://schemas.microsoft.com/office/drawing/2014/main" id="{5B92E2BC-BA90-5F2F-32EE-EDA4AEADAFB7}"/>
              </a:ext>
            </a:extLst>
          </p:cNvPr>
          <p:cNvSpPr/>
          <p:nvPr/>
        </p:nvSpPr>
        <p:spPr>
          <a:xfrm rot="5400000">
            <a:off x="72188" y="3679017"/>
            <a:ext cx="1983651" cy="928466"/>
          </a:xfrm>
          <a:prstGeom prst="bentUpArrow">
            <a:avLst/>
          </a:prstGeom>
          <a:solidFill>
            <a:srgbClr val="8A5A9A"/>
          </a:solidFill>
          <a:ln>
            <a:solidFill>
              <a:srgbClr val="8A5A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phic 4" descr="Thermometer with solid fill">
            <a:extLst>
              <a:ext uri="{FF2B5EF4-FFF2-40B4-BE49-F238E27FC236}">
                <a16:creationId xmlns:a16="http://schemas.microsoft.com/office/drawing/2014/main" id="{3D47F3D6-9B03-AD5C-920E-663D951EC2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89223" y="4192042"/>
            <a:ext cx="1237988" cy="1112728"/>
          </a:xfrm>
          <a:prstGeom prst="rect">
            <a:avLst/>
          </a:prstGeom>
        </p:spPr>
      </p:pic>
      <p:sp>
        <p:nvSpPr>
          <p:cNvPr id="7" name="TextBox 5">
            <a:extLst>
              <a:ext uri="{FF2B5EF4-FFF2-40B4-BE49-F238E27FC236}">
                <a16:creationId xmlns:a16="http://schemas.microsoft.com/office/drawing/2014/main" id="{188D44FD-161A-6B01-029F-70FDFF90B222}"/>
              </a:ext>
            </a:extLst>
          </p:cNvPr>
          <p:cNvSpPr txBox="1"/>
          <p:nvPr/>
        </p:nvSpPr>
        <p:spPr>
          <a:xfrm>
            <a:off x="1272019" y="1871107"/>
            <a:ext cx="2955005" cy="1221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rgbClr val="8A5A9A"/>
                </a:solidFill>
                <a:latin typeface="Century Gothic"/>
              </a:rPr>
              <a:t>NASA Earth </a:t>
            </a:r>
            <a:endParaRPr lang="en-US" sz="2400" b="1">
              <a:solidFill>
                <a:srgbClr val="8A5A9A"/>
              </a:solidFill>
              <a:latin typeface="Century Gothic"/>
              <a:ea typeface="Calibri Light"/>
              <a:cs typeface="Calibri Light"/>
            </a:endParaRPr>
          </a:p>
          <a:p>
            <a:pPr algn="ctr"/>
            <a:r>
              <a:rPr lang="en-US" sz="2400" b="1">
                <a:solidFill>
                  <a:srgbClr val="8A5A9A"/>
                </a:solidFill>
                <a:latin typeface="Century Gothic"/>
              </a:rPr>
              <a:t>Observations </a:t>
            </a:r>
            <a:endParaRPr lang="en-US" sz="2400" b="1">
              <a:solidFill>
                <a:srgbClr val="8A5A9A"/>
              </a:solidFill>
              <a:latin typeface="Century Gothic"/>
              <a:ea typeface="Calibri Light"/>
              <a:cs typeface="Calibri Light"/>
            </a:endParaRPr>
          </a:p>
          <a:p>
            <a:pPr algn="ctr"/>
            <a:r>
              <a:rPr lang="en-US" sz="2400" b="1">
                <a:solidFill>
                  <a:srgbClr val="8A5A9A"/>
                </a:solidFill>
                <a:latin typeface="Century Gothic"/>
              </a:rPr>
              <a:t>can be:</a:t>
            </a:r>
            <a:endParaRPr lang="en-US" sz="2400" b="1">
              <a:solidFill>
                <a:srgbClr val="8A5A9A"/>
              </a:solidFill>
              <a:latin typeface="Century Gothic"/>
              <a:ea typeface="Calibri Light"/>
              <a:cs typeface="Calibri Light"/>
            </a:endParaRPr>
          </a:p>
        </p:txBody>
      </p:sp>
      <p:sp>
        <p:nvSpPr>
          <p:cNvPr id="9" name="Arrow: Bent-Up 8">
            <a:extLst>
              <a:ext uri="{FF2B5EF4-FFF2-40B4-BE49-F238E27FC236}">
                <a16:creationId xmlns:a16="http://schemas.microsoft.com/office/drawing/2014/main" id="{B4581941-0B74-EAC3-BCD1-4777D428D18B}"/>
              </a:ext>
            </a:extLst>
          </p:cNvPr>
          <p:cNvSpPr/>
          <p:nvPr/>
        </p:nvSpPr>
        <p:spPr>
          <a:xfrm rot="5400000" flipH="1">
            <a:off x="3581627" y="986726"/>
            <a:ext cx="489705" cy="1282900"/>
          </a:xfrm>
          <a:prstGeom prst="bentUpArrow">
            <a:avLst/>
          </a:prstGeom>
          <a:solidFill>
            <a:srgbClr val="885C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10" name="Arrow: Bent-Up 9">
            <a:extLst>
              <a:ext uri="{FF2B5EF4-FFF2-40B4-BE49-F238E27FC236}">
                <a16:creationId xmlns:a16="http://schemas.microsoft.com/office/drawing/2014/main" id="{197BDE27-A3C2-4F84-D112-035421A30475}"/>
              </a:ext>
            </a:extLst>
          </p:cNvPr>
          <p:cNvSpPr/>
          <p:nvPr/>
        </p:nvSpPr>
        <p:spPr>
          <a:xfrm rot="5400000">
            <a:off x="3539606" y="2766121"/>
            <a:ext cx="582118" cy="1190791"/>
          </a:xfrm>
          <a:prstGeom prst="bentUpArrow">
            <a:avLst/>
          </a:prstGeom>
          <a:solidFill>
            <a:srgbClr val="885C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8" name="Text Placeholder 7">
            <a:extLst>
              <a:ext uri="{FF2B5EF4-FFF2-40B4-BE49-F238E27FC236}">
                <a16:creationId xmlns:a16="http://schemas.microsoft.com/office/drawing/2014/main" id="{C8FCC15C-AC8C-849D-407D-535336DEFD91}"/>
              </a:ext>
            </a:extLst>
          </p:cNvPr>
          <p:cNvSpPr>
            <a:spLocks noGrp="1"/>
          </p:cNvSpPr>
          <p:nvPr>
            <p:ph type="body" sz="quarter" idx="17"/>
          </p:nvPr>
        </p:nvSpPr>
        <p:spPr/>
        <p:txBody>
          <a:bodyPr/>
          <a:lstStyle/>
          <a:p>
            <a:r>
              <a:rPr lang="en-US">
                <a:latin typeface="Century Gothic"/>
              </a:rPr>
              <a:t>Feasibility &amp; Partner Implementation</a:t>
            </a:r>
          </a:p>
          <a:p>
            <a:endParaRPr lang="en-US"/>
          </a:p>
        </p:txBody>
      </p:sp>
    </p:spTree>
    <p:extLst>
      <p:ext uri="{BB962C8B-B14F-4D97-AF65-F5344CB8AC3E}">
        <p14:creationId xmlns:p14="http://schemas.microsoft.com/office/powerpoint/2010/main" val="153925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DBC03-D96E-EE5A-18DB-1A1DB4E9B0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CFA220-0235-516A-CF64-1A6463776556}"/>
              </a:ext>
            </a:extLst>
          </p:cNvPr>
          <p:cNvSpPr>
            <a:spLocks noGrp="1"/>
          </p:cNvSpPr>
          <p:nvPr>
            <p:ph type="sldNum" sz="quarter" idx="10"/>
          </p:nvPr>
        </p:nvSpPr>
        <p:spPr/>
        <p:txBody>
          <a:bodyPr/>
          <a:lstStyle/>
          <a:p>
            <a:fld id="{9C3AC94F-0BCF-4004-89AE-D672EB8CABD9}" type="slidenum">
              <a:rPr lang="en-US" smtClean="0"/>
              <a:pPr/>
              <a:t>2</a:t>
            </a:fld>
            <a:endParaRPr lang="en-US"/>
          </a:p>
        </p:txBody>
      </p:sp>
      <p:sp>
        <p:nvSpPr>
          <p:cNvPr id="3" name="Text Placeholder 2">
            <a:extLst>
              <a:ext uri="{FF2B5EF4-FFF2-40B4-BE49-F238E27FC236}">
                <a16:creationId xmlns:a16="http://schemas.microsoft.com/office/drawing/2014/main" id="{403CC120-D74A-DEF2-2DD4-CF8096D2690E}"/>
              </a:ext>
            </a:extLst>
          </p:cNvPr>
          <p:cNvSpPr>
            <a:spLocks noGrp="1"/>
          </p:cNvSpPr>
          <p:nvPr>
            <p:ph type="body" sz="quarter" idx="17"/>
          </p:nvPr>
        </p:nvSpPr>
        <p:spPr/>
        <p:txBody>
          <a:bodyPr vert="horz" lIns="91440" tIns="45720" rIns="91440" bIns="45720" rtlCol="0" anchor="t">
            <a:noAutofit/>
          </a:bodyPr>
          <a:lstStyle/>
          <a:p>
            <a:r>
              <a:rPr lang="en-US" sz="4000">
                <a:latin typeface="Century Gothic"/>
              </a:rPr>
              <a:t>The Team</a:t>
            </a:r>
            <a:endParaRPr lang="en-US" sz="3600">
              <a:latin typeface="Century Gothic"/>
            </a:endParaRPr>
          </a:p>
        </p:txBody>
      </p:sp>
      <p:sp>
        <p:nvSpPr>
          <p:cNvPr id="4" name="Text Placeholder 3">
            <a:extLst>
              <a:ext uri="{FF2B5EF4-FFF2-40B4-BE49-F238E27FC236}">
                <a16:creationId xmlns:a16="http://schemas.microsoft.com/office/drawing/2014/main" id="{351C3ACD-8EE6-82D2-A71E-E8F3EA860596}"/>
              </a:ext>
            </a:extLst>
          </p:cNvPr>
          <p:cNvSpPr>
            <a:spLocks noGrp="1"/>
          </p:cNvSpPr>
          <p:nvPr>
            <p:ph type="body" sz="quarter" idx="18"/>
          </p:nvPr>
        </p:nvSpPr>
        <p:spPr/>
        <p:txBody>
          <a:bodyPr/>
          <a:lstStyle/>
          <a:p>
            <a:r>
              <a:rPr lang="en-US"/>
              <a:t>Chatham County Health &amp; Air Quality</a:t>
            </a:r>
            <a:endParaRPr lang="en-US" b="0"/>
          </a:p>
        </p:txBody>
      </p:sp>
      <p:pic>
        <p:nvPicPr>
          <p:cNvPr id="8" name="Picture 7" descr="A person smiling at the camera&#10;&#10;AI-generated content may be incorrect.">
            <a:extLst>
              <a:ext uri="{FF2B5EF4-FFF2-40B4-BE49-F238E27FC236}">
                <a16:creationId xmlns:a16="http://schemas.microsoft.com/office/drawing/2014/main" id="{945752DB-9D37-0C91-8113-EBE503EB6CAE}"/>
              </a:ext>
            </a:extLst>
          </p:cNvPr>
          <p:cNvPicPr>
            <a:picLocks noChangeAspect="1"/>
          </p:cNvPicPr>
          <p:nvPr/>
        </p:nvPicPr>
        <p:blipFill>
          <a:blip r:embed="rId3" cstate="screen">
            <a:extLst>
              <a:ext uri="{28A0092B-C50C-407E-A947-70E740481C1C}">
                <a14:useLocalDpi xmlns:a14="http://schemas.microsoft.com/office/drawing/2010/main"/>
              </a:ext>
            </a:extLst>
          </a:blip>
          <a:srcRect t="-84"/>
          <a:stretch/>
        </p:blipFill>
        <p:spPr>
          <a:xfrm>
            <a:off x="460490" y="1371600"/>
            <a:ext cx="2284905" cy="3656206"/>
          </a:xfrm>
          <a:prstGeom prst="rect">
            <a:avLst/>
          </a:prstGeom>
          <a:ln>
            <a:noFill/>
          </a:ln>
          <a:effectLst>
            <a:outerShdw blurRad="190500" algn="tl" rotWithShape="0">
              <a:srgbClr val="000000">
                <a:alpha val="70000"/>
              </a:srgbClr>
            </a:outerShdw>
          </a:effectLst>
        </p:spPr>
      </p:pic>
      <p:pic>
        <p:nvPicPr>
          <p:cNvPr id="9" name="Picture 8" descr="A person with a mustache&#10;&#10;AI-generated content may be incorrect.">
            <a:extLst>
              <a:ext uri="{FF2B5EF4-FFF2-40B4-BE49-F238E27FC236}">
                <a16:creationId xmlns:a16="http://schemas.microsoft.com/office/drawing/2014/main" id="{EE262FED-7D0A-51F2-A191-6B014E89B8C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409312" y="1371600"/>
            <a:ext cx="2281181" cy="3656423"/>
          </a:xfrm>
          <a:prstGeom prst="rect">
            <a:avLst/>
          </a:prstGeom>
          <a:ln>
            <a:noFill/>
          </a:ln>
          <a:effectLst>
            <a:outerShdw blurRad="190500" algn="tl" rotWithShape="0">
              <a:srgbClr val="000000">
                <a:alpha val="70000"/>
              </a:srgbClr>
            </a:outerShdw>
          </a:effectLst>
        </p:spPr>
      </p:pic>
      <p:pic>
        <p:nvPicPr>
          <p:cNvPr id="13" name="Picture 12" descr="A person smiling at camera&#10;&#10;AI-generated content may be incorrect.">
            <a:extLst>
              <a:ext uri="{FF2B5EF4-FFF2-40B4-BE49-F238E27FC236}">
                <a16:creationId xmlns:a16="http://schemas.microsoft.com/office/drawing/2014/main" id="{8474ADA8-3393-61B2-C165-7EFE9B94367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9278921" y="1366838"/>
            <a:ext cx="2292431" cy="3657691"/>
          </a:xfrm>
          <a:prstGeom prst="rect">
            <a:avLst/>
          </a:prstGeom>
          <a:ln>
            <a:noFill/>
          </a:ln>
          <a:effectLst>
            <a:outerShdw blurRad="190500" algn="tl" rotWithShape="0">
              <a:srgbClr val="000000">
                <a:alpha val="70000"/>
              </a:srgbClr>
            </a:outerShdw>
          </a:effectLst>
        </p:spPr>
      </p:pic>
      <p:pic>
        <p:nvPicPr>
          <p:cNvPr id="15" name="Picture 14" descr="A person standing outside a building&#10;&#10;AI-generated content may be incorrect.">
            <a:extLst>
              <a:ext uri="{FF2B5EF4-FFF2-40B4-BE49-F238E27FC236}">
                <a16:creationId xmlns:a16="http://schemas.microsoft.com/office/drawing/2014/main" id="{1E424A2F-2E5D-2D5C-1E24-40B1FC1A2107}"/>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388354" y="1365386"/>
            <a:ext cx="2285343" cy="3664920"/>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01FE0BD6-383E-F596-08B7-EBF5D0E01EA4}"/>
              </a:ext>
            </a:extLst>
          </p:cNvPr>
          <p:cNvSpPr txBox="1"/>
          <p:nvPr/>
        </p:nvSpPr>
        <p:spPr>
          <a:xfrm>
            <a:off x="462776" y="5350136"/>
            <a:ext cx="2278286" cy="646331"/>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chemeClr val="tx1">
                    <a:lumMod val="75000"/>
                    <a:lumOff val="25000"/>
                  </a:schemeClr>
                </a:solidFill>
                <a:latin typeface="Century Gothic"/>
                <a:ea typeface="Calibri"/>
                <a:cs typeface="Calibri"/>
              </a:rPr>
              <a:t>Patrick O'Shea</a:t>
            </a:r>
          </a:p>
          <a:p>
            <a:pPr algn="ctr"/>
            <a:r>
              <a:rPr lang="en-US">
                <a:solidFill>
                  <a:srgbClr val="3F3F3F"/>
                </a:solidFill>
                <a:latin typeface="Century Gothic"/>
                <a:ea typeface="Calibri"/>
                <a:cs typeface="Calibri"/>
              </a:rPr>
              <a:t>Project Lead</a:t>
            </a:r>
          </a:p>
        </p:txBody>
      </p:sp>
      <p:sp>
        <p:nvSpPr>
          <p:cNvPr id="20" name="TextBox 19">
            <a:extLst>
              <a:ext uri="{FF2B5EF4-FFF2-40B4-BE49-F238E27FC236}">
                <a16:creationId xmlns:a16="http://schemas.microsoft.com/office/drawing/2014/main" id="{2F374074-2C53-27A1-385D-CFCB4F53F6EB}"/>
              </a:ext>
            </a:extLst>
          </p:cNvPr>
          <p:cNvSpPr txBox="1"/>
          <p:nvPr/>
        </p:nvSpPr>
        <p:spPr>
          <a:xfrm>
            <a:off x="3408652" y="5350136"/>
            <a:ext cx="2278286" cy="646331"/>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chemeClr val="tx1">
                    <a:lumMod val="75000"/>
                    <a:lumOff val="25000"/>
                  </a:schemeClr>
                </a:solidFill>
                <a:latin typeface="Century Gothic"/>
                <a:ea typeface="Calibri"/>
                <a:cs typeface="Calibri"/>
              </a:rPr>
              <a:t>Austin</a:t>
            </a:r>
            <a:r>
              <a:rPr lang="en-US" b="1">
                <a:solidFill>
                  <a:srgbClr val="3F3F3F"/>
                </a:solidFill>
                <a:latin typeface="Century Gothic"/>
                <a:ea typeface="Calibri"/>
                <a:cs typeface="Calibri"/>
              </a:rPr>
              <a:t> </a:t>
            </a:r>
            <a:r>
              <a:rPr lang="en-US" b="1" err="1">
                <a:solidFill>
                  <a:srgbClr val="3F3F3F"/>
                </a:solidFill>
                <a:latin typeface="Century Gothic"/>
                <a:ea typeface="Calibri"/>
                <a:cs typeface="Calibri"/>
              </a:rPr>
              <a:t>Lavorata</a:t>
            </a:r>
            <a:endParaRPr lang="en-US">
              <a:solidFill>
                <a:srgbClr val="3F3F3F"/>
              </a:solidFill>
              <a:latin typeface="Century Gothic"/>
            </a:endParaRPr>
          </a:p>
          <a:p>
            <a:pPr algn="ctr"/>
            <a:r>
              <a:rPr lang="en-US">
                <a:solidFill>
                  <a:srgbClr val="3F3F3F"/>
                </a:solidFill>
                <a:latin typeface="Century Gothic"/>
                <a:ea typeface="Calibri"/>
                <a:cs typeface="Calibri"/>
              </a:rPr>
              <a:t>Team </a:t>
            </a:r>
            <a:r>
              <a:rPr lang="en-US">
                <a:solidFill>
                  <a:schemeClr val="tx1">
                    <a:lumMod val="75000"/>
                    <a:lumOff val="25000"/>
                  </a:schemeClr>
                </a:solidFill>
                <a:latin typeface="Century Gothic"/>
                <a:ea typeface="Calibri"/>
                <a:cs typeface="Calibri"/>
              </a:rPr>
              <a:t>Member</a:t>
            </a:r>
          </a:p>
        </p:txBody>
      </p:sp>
      <p:sp>
        <p:nvSpPr>
          <p:cNvPr id="21" name="TextBox 20">
            <a:extLst>
              <a:ext uri="{FF2B5EF4-FFF2-40B4-BE49-F238E27FC236}">
                <a16:creationId xmlns:a16="http://schemas.microsoft.com/office/drawing/2014/main" id="{A9C49080-2AED-33CA-3EB2-EBFB39D52297}"/>
              </a:ext>
            </a:extLst>
          </p:cNvPr>
          <p:cNvSpPr txBox="1"/>
          <p:nvPr/>
        </p:nvSpPr>
        <p:spPr>
          <a:xfrm>
            <a:off x="6385951" y="5350136"/>
            <a:ext cx="2278286" cy="646331"/>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chemeClr val="tx1">
                    <a:lumMod val="75000"/>
                    <a:lumOff val="25000"/>
                  </a:schemeClr>
                </a:solidFill>
                <a:latin typeface="Century Gothic"/>
                <a:ea typeface="Calibri"/>
                <a:cs typeface="Calibri"/>
              </a:rPr>
              <a:t>Ian </a:t>
            </a:r>
            <a:r>
              <a:rPr lang="en-US" b="1" err="1">
                <a:solidFill>
                  <a:schemeClr val="tx1">
                    <a:lumMod val="75000"/>
                    <a:lumOff val="25000"/>
                  </a:schemeClr>
                </a:solidFill>
                <a:latin typeface="Century Gothic"/>
                <a:ea typeface="Calibri"/>
                <a:cs typeface="Calibri"/>
              </a:rPr>
              <a:t>Maywar</a:t>
            </a:r>
            <a:endParaRPr lang="en-US">
              <a:solidFill>
                <a:schemeClr val="tx1">
                  <a:lumMod val="75000"/>
                  <a:lumOff val="25000"/>
                </a:schemeClr>
              </a:solidFill>
              <a:latin typeface="Century Gothic"/>
            </a:endParaRPr>
          </a:p>
          <a:p>
            <a:pPr algn="ctr"/>
            <a:r>
              <a:rPr lang="en-US">
                <a:solidFill>
                  <a:schemeClr val="tx1">
                    <a:lumMod val="75000"/>
                    <a:lumOff val="25000"/>
                  </a:schemeClr>
                </a:solidFill>
                <a:latin typeface="Century Gothic"/>
                <a:ea typeface="Calibri"/>
                <a:cs typeface="Calibri"/>
              </a:rPr>
              <a:t>Team</a:t>
            </a:r>
            <a:r>
              <a:rPr lang="en-US">
                <a:solidFill>
                  <a:srgbClr val="3F3F3F"/>
                </a:solidFill>
                <a:latin typeface="Century Gothic"/>
                <a:ea typeface="Calibri"/>
                <a:cs typeface="Calibri"/>
              </a:rPr>
              <a:t> Member</a:t>
            </a:r>
          </a:p>
        </p:txBody>
      </p:sp>
      <p:sp>
        <p:nvSpPr>
          <p:cNvPr id="24" name="TextBox 23">
            <a:extLst>
              <a:ext uri="{FF2B5EF4-FFF2-40B4-BE49-F238E27FC236}">
                <a16:creationId xmlns:a16="http://schemas.microsoft.com/office/drawing/2014/main" id="{ADA39E98-EA81-A10B-FE9F-14A963085E1A}"/>
              </a:ext>
            </a:extLst>
          </p:cNvPr>
          <p:cNvSpPr txBox="1"/>
          <p:nvPr/>
        </p:nvSpPr>
        <p:spPr>
          <a:xfrm>
            <a:off x="9284693" y="5350136"/>
            <a:ext cx="2278286" cy="646331"/>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solidFill>
                  <a:srgbClr val="3F3F3F"/>
                </a:solidFill>
                <a:latin typeface="Century Gothic"/>
                <a:ea typeface="Calibri"/>
                <a:cs typeface="Calibri"/>
              </a:rPr>
              <a:t>Sydney Pearce</a:t>
            </a:r>
            <a:endParaRPr lang="en-US">
              <a:solidFill>
                <a:srgbClr val="3F3F3F"/>
              </a:solidFill>
              <a:latin typeface="Century Gothic"/>
            </a:endParaRPr>
          </a:p>
          <a:p>
            <a:pPr algn="ctr"/>
            <a:r>
              <a:rPr lang="en-US">
                <a:solidFill>
                  <a:srgbClr val="3F3F3F"/>
                </a:solidFill>
                <a:latin typeface="Century Gothic"/>
                <a:ea typeface="Calibri"/>
                <a:cs typeface="Calibri"/>
              </a:rPr>
              <a:t>Team Member</a:t>
            </a:r>
          </a:p>
        </p:txBody>
      </p:sp>
    </p:spTree>
    <p:extLst>
      <p:ext uri="{BB962C8B-B14F-4D97-AF65-F5344CB8AC3E}">
        <p14:creationId xmlns:p14="http://schemas.microsoft.com/office/powerpoint/2010/main" val="366276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9000"/>
          </a:stretch>
        </a:blipFill>
        <a:effectLst/>
      </p:bgPr>
    </p:bg>
    <p:spTree>
      <p:nvGrpSpPr>
        <p:cNvPr id="1" name="">
          <a:extLst>
            <a:ext uri="{FF2B5EF4-FFF2-40B4-BE49-F238E27FC236}">
              <a16:creationId xmlns:a16="http://schemas.microsoft.com/office/drawing/2014/main" id="{5ABA80C2-206E-1B80-1891-8036B6ED78C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9D4E2D-ED97-F08B-5AD5-A9630C745820}"/>
              </a:ext>
            </a:extLst>
          </p:cNvPr>
          <p:cNvSpPr>
            <a:spLocks noGrp="1"/>
          </p:cNvSpPr>
          <p:nvPr>
            <p:ph type="sldNum" sz="quarter" idx="10"/>
          </p:nvPr>
        </p:nvSpPr>
        <p:spPr/>
        <p:txBody>
          <a:bodyPr/>
          <a:lstStyle/>
          <a:p>
            <a:fld id="{9C3AC94F-0BCF-4004-89AE-D672EB8CABD9}" type="slidenum">
              <a:rPr lang="en-US" smtClean="0"/>
              <a:pPr/>
              <a:t>20</a:t>
            </a:fld>
            <a:endParaRPr lang="en-US"/>
          </a:p>
        </p:txBody>
      </p:sp>
      <p:sp>
        <p:nvSpPr>
          <p:cNvPr id="4" name="Text Placeholder 3">
            <a:extLst>
              <a:ext uri="{FF2B5EF4-FFF2-40B4-BE49-F238E27FC236}">
                <a16:creationId xmlns:a16="http://schemas.microsoft.com/office/drawing/2014/main" id="{B01191C9-5A99-2441-4527-8A147ADD6123}"/>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11" name="TextBox 10">
            <a:extLst>
              <a:ext uri="{FF2B5EF4-FFF2-40B4-BE49-F238E27FC236}">
                <a16:creationId xmlns:a16="http://schemas.microsoft.com/office/drawing/2014/main" id="{464EB0E2-D03F-2030-C54E-8993FF368802}"/>
              </a:ext>
            </a:extLst>
          </p:cNvPr>
          <p:cNvSpPr txBox="1"/>
          <p:nvPr/>
        </p:nvSpPr>
        <p:spPr>
          <a:xfrm>
            <a:off x="218040" y="1127667"/>
            <a:ext cx="6961800"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1200"/>
              </a:spcAft>
              <a:buClr>
                <a:srgbClr val="885C99"/>
              </a:buClr>
              <a:buFont typeface="Arial"/>
              <a:buChar char="•"/>
            </a:pPr>
            <a:r>
              <a:rPr lang="en-US" sz="2400" b="1">
                <a:solidFill>
                  <a:schemeClr val="tx1">
                    <a:lumMod val="75000"/>
                    <a:lumOff val="25000"/>
                  </a:schemeClr>
                </a:solidFill>
                <a:latin typeface="Century Gothic"/>
                <a:ea typeface="Calibri" panose="020F0502020204030204"/>
                <a:cs typeface="Calibri" panose="020F0502020204030204"/>
              </a:rPr>
              <a:t>Heat mitigation is lower in dense urban areas such as downtown Savannah</a:t>
            </a:r>
          </a:p>
          <a:p>
            <a:pPr marL="285750" indent="-285750">
              <a:spcAft>
                <a:spcPts val="1200"/>
              </a:spcAft>
              <a:buClr>
                <a:srgbClr val="885C99"/>
              </a:buClr>
              <a:buFont typeface="Arial"/>
              <a:buChar char="•"/>
            </a:pPr>
            <a:r>
              <a:rPr lang="en-US" sz="2400" b="1">
                <a:solidFill>
                  <a:schemeClr val="tx1">
                    <a:lumMod val="75000"/>
                    <a:lumOff val="25000"/>
                  </a:schemeClr>
                </a:solidFill>
                <a:latin typeface="Century Gothic"/>
                <a:ea typeface="Calibri" panose="020F0502020204030204"/>
                <a:cs typeface="Calibri" panose="020F0502020204030204"/>
              </a:rPr>
              <a:t>Areas of low vegetation health/density and high urban heat expanded in the North-Western part of the county between 2014 and 2024</a:t>
            </a:r>
          </a:p>
          <a:p>
            <a:pPr marL="285750" indent="-285750">
              <a:spcAft>
                <a:spcPts val="1200"/>
              </a:spcAft>
              <a:buClr>
                <a:srgbClr val="885C99"/>
              </a:buClr>
              <a:buFont typeface="Arial"/>
              <a:buChar char="•"/>
            </a:pPr>
            <a:r>
              <a:rPr lang="en-US" sz="2400" b="1">
                <a:solidFill>
                  <a:schemeClr val="tx1">
                    <a:lumMod val="75000"/>
                    <a:lumOff val="25000"/>
                  </a:schemeClr>
                </a:solidFill>
                <a:latin typeface="Century Gothic"/>
                <a:ea typeface="Calibri" panose="020F0502020204030204"/>
                <a:cs typeface="Calibri" panose="020F0502020204030204"/>
              </a:rPr>
              <a:t>Decreases in vegetation health are moderately correlated to increases in urban heat</a:t>
            </a:r>
          </a:p>
          <a:p>
            <a:pPr marL="285750" indent="-285750">
              <a:spcAft>
                <a:spcPts val="1200"/>
              </a:spcAft>
              <a:buClr>
                <a:srgbClr val="885C99"/>
              </a:buClr>
              <a:buFont typeface="Arial"/>
              <a:buChar char="•"/>
            </a:pPr>
            <a:r>
              <a:rPr lang="en-US" sz="2400" b="1">
                <a:solidFill>
                  <a:schemeClr val="tx1">
                    <a:lumMod val="75000"/>
                    <a:lumOff val="25000"/>
                  </a:schemeClr>
                </a:solidFill>
                <a:latin typeface="Century Gothic"/>
                <a:ea typeface="Calibri" panose="020F0502020204030204"/>
                <a:cs typeface="Calibri" panose="020F0502020204030204"/>
              </a:rPr>
              <a:t>Canopy cover decreased by 17 percent between 2014 and 2024</a:t>
            </a:r>
          </a:p>
        </p:txBody>
      </p:sp>
      <p:pic>
        <p:nvPicPr>
          <p:cNvPr id="5" name="Picture 4">
            <a:extLst>
              <a:ext uri="{FF2B5EF4-FFF2-40B4-BE49-F238E27FC236}">
                <a16:creationId xmlns:a16="http://schemas.microsoft.com/office/drawing/2014/main" id="{3F0530C9-43A7-2451-F9A4-42174B46C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65670" y="260429"/>
            <a:ext cx="3713547" cy="2758635"/>
          </a:xfrm>
          <a:prstGeom prst="rect">
            <a:avLst/>
          </a:prstGeom>
        </p:spPr>
      </p:pic>
      <p:pic>
        <p:nvPicPr>
          <p:cNvPr id="7" name="Picture 6" descr="Grass on a beach with the sun setting behind it&#10;&#10;AI-generated content may be incorrect.">
            <a:extLst>
              <a:ext uri="{FF2B5EF4-FFF2-40B4-BE49-F238E27FC236}">
                <a16:creationId xmlns:a16="http://schemas.microsoft.com/office/drawing/2014/main" id="{3CF35FFA-0EFC-2078-4F48-530C59049A7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67598" y="3322369"/>
            <a:ext cx="3709688" cy="2768279"/>
          </a:xfrm>
          <a:prstGeom prst="rect">
            <a:avLst/>
          </a:prstGeom>
        </p:spPr>
      </p:pic>
      <p:sp>
        <p:nvSpPr>
          <p:cNvPr id="8" name="TextBox 7">
            <a:extLst>
              <a:ext uri="{FF2B5EF4-FFF2-40B4-BE49-F238E27FC236}">
                <a16:creationId xmlns:a16="http://schemas.microsoft.com/office/drawing/2014/main" id="{A1C2FEF1-2DE4-CF75-8E5B-05582BB8A3C7}"/>
              </a:ext>
            </a:extLst>
          </p:cNvPr>
          <p:cNvSpPr txBox="1"/>
          <p:nvPr/>
        </p:nvSpPr>
        <p:spPr>
          <a:xfrm>
            <a:off x="7731531" y="6051567"/>
            <a:ext cx="354894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rgbClr val="3D3D3D"/>
                </a:solidFill>
                <a:latin typeface="Century Gothic"/>
              </a:rPr>
              <a:t>Image and Background Credits: Chatham County</a:t>
            </a:r>
            <a:r>
              <a:rPr lang="en-US" sz="1000">
                <a:latin typeface="Century Gothic"/>
              </a:rPr>
              <a:t>​​</a:t>
            </a:r>
            <a:endParaRPr lang="en-US"/>
          </a:p>
        </p:txBody>
      </p:sp>
      <p:sp>
        <p:nvSpPr>
          <p:cNvPr id="9" name="Text Placeholder 8">
            <a:extLst>
              <a:ext uri="{FF2B5EF4-FFF2-40B4-BE49-F238E27FC236}">
                <a16:creationId xmlns:a16="http://schemas.microsoft.com/office/drawing/2014/main" id="{D9EC2A56-CCF9-E408-1B8C-BE336542004E}"/>
              </a:ext>
            </a:extLst>
          </p:cNvPr>
          <p:cNvSpPr>
            <a:spLocks noGrp="1"/>
          </p:cNvSpPr>
          <p:nvPr>
            <p:ph type="body" sz="quarter" idx="17"/>
          </p:nvPr>
        </p:nvSpPr>
        <p:spPr/>
        <p:txBody>
          <a:bodyPr/>
          <a:lstStyle/>
          <a:p>
            <a:r>
              <a:rPr lang="en-US">
                <a:latin typeface="Century Gothic"/>
              </a:rPr>
              <a:t>Conclusions</a:t>
            </a:r>
            <a:endParaRPr lang="en-US"/>
          </a:p>
        </p:txBody>
      </p:sp>
    </p:spTree>
    <p:extLst>
      <p:ext uri="{BB962C8B-B14F-4D97-AF65-F5344CB8AC3E}">
        <p14:creationId xmlns:p14="http://schemas.microsoft.com/office/powerpoint/2010/main" val="2579304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DA3FED-F20B-8130-8555-D8097CB5AEFF}"/>
              </a:ext>
            </a:extLst>
          </p:cNvPr>
          <p:cNvSpPr txBox="1"/>
          <p:nvPr/>
        </p:nvSpPr>
        <p:spPr>
          <a:xfrm>
            <a:off x="148960" y="974794"/>
            <a:ext cx="572032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entury Gothic"/>
                <a:ea typeface="Calibri"/>
                <a:cs typeface="Calibri"/>
              </a:rPr>
              <a:t>We would like to thank our Science Advisors and Center Leads for their continuous support and guidance throughout the term:</a:t>
            </a:r>
            <a:r>
              <a:rPr lang="en-US" sz="2000" b="1">
                <a:solidFill>
                  <a:schemeClr val="tx1">
                    <a:lumMod val="75000"/>
                    <a:lumOff val="25000"/>
                  </a:schemeClr>
                </a:solidFill>
                <a:latin typeface="Century Gothic"/>
                <a:ea typeface="Calibri"/>
                <a:cs typeface="Calibri"/>
              </a:rPr>
              <a:t> </a:t>
            </a:r>
          </a:p>
        </p:txBody>
      </p:sp>
      <p:sp>
        <p:nvSpPr>
          <p:cNvPr id="3" name="TextBox 2">
            <a:extLst>
              <a:ext uri="{FF2B5EF4-FFF2-40B4-BE49-F238E27FC236}">
                <a16:creationId xmlns:a16="http://schemas.microsoft.com/office/drawing/2014/main" id="{7EA6F44F-C962-57C8-E523-F5EA3CB7A24B}"/>
              </a:ext>
            </a:extLst>
          </p:cNvPr>
          <p:cNvSpPr txBox="1"/>
          <p:nvPr/>
        </p:nvSpPr>
        <p:spPr>
          <a:xfrm>
            <a:off x="160764" y="1986283"/>
            <a:ext cx="5708523"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b="1">
                <a:solidFill>
                  <a:srgbClr val="8A5A9A"/>
                </a:solidFill>
                <a:latin typeface="Century Gothic"/>
                <a:ea typeface="Calibri"/>
                <a:cs typeface="Calibri"/>
              </a:rPr>
              <a:t>Dr. Xia Cai</a:t>
            </a:r>
            <a:r>
              <a:rPr lang="en-US" b="1">
                <a:latin typeface="Century Gothic"/>
                <a:ea typeface="Calibri"/>
                <a:cs typeface="Calibri"/>
              </a:rPr>
              <a:t> </a:t>
            </a:r>
            <a:r>
              <a:rPr lang="en-US">
                <a:solidFill>
                  <a:schemeClr val="tx1">
                    <a:lumMod val="75000"/>
                    <a:lumOff val="25000"/>
                  </a:schemeClr>
                </a:solidFill>
                <a:latin typeface="Century Gothic"/>
                <a:ea typeface="Calibri"/>
                <a:cs typeface="Calibri"/>
              </a:rPr>
              <a:t>(NASA Langley Research Center)</a:t>
            </a:r>
            <a:endParaRPr lang="en-US">
              <a:solidFill>
                <a:schemeClr val="tx1">
                  <a:lumMod val="75000"/>
                  <a:lumOff val="25000"/>
                </a:schemeClr>
              </a:solidFill>
              <a:ea typeface="Calibri" panose="020F0502020204030204"/>
              <a:cs typeface="Calibri" panose="020F0502020204030204"/>
            </a:endParaRPr>
          </a:p>
          <a:p>
            <a:pPr marL="342900" indent="-342900">
              <a:lnSpc>
                <a:spcPct val="150000"/>
              </a:lnSpc>
              <a:buFont typeface="Arial"/>
              <a:buChar char="•"/>
            </a:pPr>
            <a:r>
              <a:rPr lang="en-US" b="1">
                <a:solidFill>
                  <a:srgbClr val="8A5A9A"/>
                </a:solidFill>
                <a:latin typeface="Century Gothic"/>
                <a:ea typeface="Calibri"/>
                <a:cs typeface="Calibri"/>
              </a:rPr>
              <a:t>Dr. Kenton Ross</a:t>
            </a:r>
            <a:r>
              <a:rPr lang="en-US" b="1">
                <a:latin typeface="Century Gothic"/>
                <a:ea typeface="Calibri"/>
                <a:cs typeface="Calibri"/>
              </a:rPr>
              <a:t> </a:t>
            </a:r>
            <a:r>
              <a:rPr lang="en-US">
                <a:solidFill>
                  <a:schemeClr val="tx1">
                    <a:lumMod val="75000"/>
                    <a:lumOff val="25000"/>
                  </a:schemeClr>
                </a:solidFill>
                <a:latin typeface="Century Gothic"/>
                <a:ea typeface="Calibri"/>
                <a:cs typeface="Calibri"/>
              </a:rPr>
              <a:t>(NASA Langley Research Center)</a:t>
            </a:r>
          </a:p>
          <a:p>
            <a:pPr marL="342900" indent="-342900">
              <a:lnSpc>
                <a:spcPct val="150000"/>
              </a:lnSpc>
              <a:buFont typeface="Arial"/>
              <a:buChar char="•"/>
            </a:pPr>
            <a:r>
              <a:rPr lang="en-US" b="1">
                <a:solidFill>
                  <a:srgbClr val="8A5A9A"/>
                </a:solidFill>
                <a:latin typeface="Century Gothic"/>
                <a:cs typeface="Arial"/>
              </a:rPr>
              <a:t>Conor Doherty</a:t>
            </a:r>
            <a:r>
              <a:rPr lang="en-US">
                <a:latin typeface="Century Gothic"/>
                <a:cs typeface="Arial"/>
              </a:rPr>
              <a:t> </a:t>
            </a:r>
            <a:r>
              <a:rPr lang="en-US">
                <a:solidFill>
                  <a:schemeClr val="tx1">
                    <a:lumMod val="75000"/>
                    <a:lumOff val="25000"/>
                  </a:schemeClr>
                </a:solidFill>
                <a:latin typeface="Century Gothic"/>
                <a:cs typeface="Arial"/>
              </a:rPr>
              <a:t>(Ames Research Center)</a:t>
            </a:r>
            <a:endParaRPr lang="en-US">
              <a:solidFill>
                <a:schemeClr val="tx1">
                  <a:lumMod val="75000"/>
                  <a:lumOff val="25000"/>
                </a:schemeClr>
              </a:solidFill>
              <a:latin typeface="Century Gothic"/>
              <a:ea typeface="Calibri"/>
              <a:cs typeface="Calibri"/>
            </a:endParaRPr>
          </a:p>
          <a:p>
            <a:pPr marL="342900" indent="-342900">
              <a:lnSpc>
                <a:spcPct val="150000"/>
              </a:lnSpc>
              <a:buFont typeface="Arial"/>
              <a:buChar char="•"/>
            </a:pPr>
            <a:r>
              <a:rPr lang="en-US" b="1">
                <a:solidFill>
                  <a:srgbClr val="8A5A9A"/>
                </a:solidFill>
                <a:latin typeface="Century Gothic"/>
                <a:ea typeface="Calibri"/>
                <a:cs typeface="Calibri"/>
              </a:rPr>
              <a:t>Katie Miller</a:t>
            </a:r>
            <a:r>
              <a:rPr lang="en-US" b="1">
                <a:latin typeface="Century Gothic"/>
                <a:ea typeface="Calibri"/>
                <a:cs typeface="Calibri"/>
              </a:rPr>
              <a:t> </a:t>
            </a:r>
            <a:r>
              <a:rPr lang="en-US">
                <a:solidFill>
                  <a:schemeClr val="tx1">
                    <a:lumMod val="75000"/>
                    <a:lumOff val="25000"/>
                  </a:schemeClr>
                </a:solidFill>
                <a:latin typeface="Century Gothic"/>
                <a:ea typeface="Calibri"/>
                <a:cs typeface="Calibri"/>
              </a:rPr>
              <a:t>(California – Ames)</a:t>
            </a:r>
          </a:p>
          <a:p>
            <a:pPr marL="342900" indent="-342900">
              <a:lnSpc>
                <a:spcPct val="150000"/>
              </a:lnSpc>
              <a:buFont typeface="Arial"/>
              <a:buChar char="•"/>
            </a:pPr>
            <a:r>
              <a:rPr lang="en-US" b="1">
                <a:solidFill>
                  <a:srgbClr val="8A5A9A"/>
                </a:solidFill>
                <a:latin typeface="Century Gothic"/>
                <a:ea typeface="Calibri"/>
                <a:cs typeface="Calibri"/>
              </a:rPr>
              <a:t>Maya Hall</a:t>
            </a:r>
            <a:r>
              <a:rPr lang="en-US">
                <a:latin typeface="Century Gothic"/>
                <a:ea typeface="Calibri"/>
                <a:cs typeface="Calibri"/>
              </a:rPr>
              <a:t> </a:t>
            </a:r>
            <a:r>
              <a:rPr lang="en-US">
                <a:solidFill>
                  <a:schemeClr val="tx1">
                    <a:lumMod val="75000"/>
                    <a:lumOff val="25000"/>
                  </a:schemeClr>
                </a:solidFill>
                <a:latin typeface="Century Gothic"/>
                <a:ea typeface="Calibri"/>
                <a:cs typeface="Calibri"/>
              </a:rPr>
              <a:t>(California – Ames)</a:t>
            </a:r>
          </a:p>
          <a:p>
            <a:pPr marL="342900" indent="-342900">
              <a:lnSpc>
                <a:spcPct val="150000"/>
              </a:lnSpc>
              <a:buFont typeface="Arial"/>
              <a:buChar char="•"/>
            </a:pPr>
            <a:r>
              <a:rPr lang="en-US" b="1">
                <a:solidFill>
                  <a:srgbClr val="8A5A9A"/>
                </a:solidFill>
                <a:latin typeface="Century Gothic"/>
                <a:ea typeface="Calibri"/>
                <a:cs typeface="Calibri"/>
              </a:rPr>
              <a:t>Caroline Baumann </a:t>
            </a:r>
            <a:r>
              <a:rPr lang="en-US">
                <a:solidFill>
                  <a:schemeClr val="tx1">
                    <a:lumMod val="75000"/>
                    <a:lumOff val="25000"/>
                  </a:schemeClr>
                </a:solidFill>
                <a:latin typeface="Century Gothic"/>
                <a:ea typeface="Calibri"/>
                <a:cs typeface="Calibri"/>
              </a:rPr>
              <a:t>(California – JPL)</a:t>
            </a:r>
          </a:p>
          <a:p>
            <a:pPr marL="342900" indent="-342900">
              <a:lnSpc>
                <a:spcPct val="150000"/>
              </a:lnSpc>
              <a:buFont typeface="Arial"/>
              <a:buChar char="•"/>
            </a:pPr>
            <a:r>
              <a:rPr lang="en-US" b="1">
                <a:solidFill>
                  <a:srgbClr val="8A5A9A"/>
                </a:solidFill>
                <a:latin typeface="Century Gothic"/>
                <a:ea typeface="Calibri"/>
                <a:cs typeface="Calibri"/>
              </a:rPr>
              <a:t>Brent Bowler </a:t>
            </a:r>
            <a:r>
              <a:rPr lang="en-US">
                <a:solidFill>
                  <a:schemeClr val="tx1">
                    <a:lumMod val="75000"/>
                    <a:lumOff val="25000"/>
                  </a:schemeClr>
                </a:solidFill>
                <a:latin typeface="Century Gothic"/>
                <a:ea typeface="Calibri"/>
                <a:cs typeface="Calibri"/>
              </a:rPr>
              <a:t>(Viginia – Langley)</a:t>
            </a:r>
          </a:p>
          <a:p>
            <a:pPr marL="342900" indent="-342900">
              <a:lnSpc>
                <a:spcPct val="150000"/>
              </a:lnSpc>
              <a:buFont typeface="Arial"/>
              <a:buChar char="•"/>
            </a:pPr>
            <a:endParaRPr lang="en-US" sz="2000">
              <a:solidFill>
                <a:schemeClr val="tx1">
                  <a:lumMod val="75000"/>
                  <a:lumOff val="25000"/>
                </a:schemeClr>
              </a:solidFill>
              <a:latin typeface="Century Gothic"/>
              <a:ea typeface="Calibri"/>
              <a:cs typeface="Calibri"/>
            </a:endParaRPr>
          </a:p>
          <a:p>
            <a:pPr marL="342900" indent="-342900">
              <a:lnSpc>
                <a:spcPct val="150000"/>
              </a:lnSpc>
              <a:buFont typeface="Arial"/>
              <a:buChar char="•"/>
            </a:pPr>
            <a:endParaRPr lang="en-US" sz="2000">
              <a:latin typeface="Century Gothic"/>
              <a:ea typeface="Calibri"/>
              <a:cs typeface="Calibri"/>
            </a:endParaRPr>
          </a:p>
          <a:p>
            <a:pPr>
              <a:lnSpc>
                <a:spcPct val="150000"/>
              </a:lnSpc>
            </a:pPr>
            <a:endParaRPr lang="en-US" sz="2000">
              <a:latin typeface="Century Gothic"/>
              <a:ea typeface="Calibri"/>
              <a:cs typeface="Calibri"/>
            </a:endParaRPr>
          </a:p>
          <a:p>
            <a:endParaRPr lang="en-US" sz="2000">
              <a:latin typeface="Century Gothic"/>
              <a:ea typeface="Calibri"/>
              <a:cs typeface="Calibri"/>
            </a:endParaRPr>
          </a:p>
        </p:txBody>
      </p:sp>
      <p:sp>
        <p:nvSpPr>
          <p:cNvPr id="4" name="TextBox 3">
            <a:extLst>
              <a:ext uri="{FF2B5EF4-FFF2-40B4-BE49-F238E27FC236}">
                <a16:creationId xmlns:a16="http://schemas.microsoft.com/office/drawing/2014/main" id="{3C9C1566-557D-5CE0-B168-9BDC7AD070E3}"/>
              </a:ext>
            </a:extLst>
          </p:cNvPr>
          <p:cNvSpPr txBox="1"/>
          <p:nvPr/>
        </p:nvSpPr>
        <p:spPr>
          <a:xfrm>
            <a:off x="6173770" y="970619"/>
            <a:ext cx="553024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tx1">
                    <a:lumMod val="75000"/>
                    <a:lumOff val="25000"/>
                  </a:schemeClr>
                </a:solidFill>
                <a:latin typeface="Century Gothic"/>
              </a:rPr>
              <a:t>We would also like to thank our project partners and collaborators, your support helped make this project possible: </a:t>
            </a:r>
          </a:p>
        </p:txBody>
      </p:sp>
      <p:sp>
        <p:nvSpPr>
          <p:cNvPr id="7" name="TextBox 6">
            <a:extLst>
              <a:ext uri="{FF2B5EF4-FFF2-40B4-BE49-F238E27FC236}">
                <a16:creationId xmlns:a16="http://schemas.microsoft.com/office/drawing/2014/main" id="{359CEDAE-42C5-B426-1C77-4AF5AE6ED6B6}"/>
              </a:ext>
            </a:extLst>
          </p:cNvPr>
          <p:cNvSpPr txBox="1"/>
          <p:nvPr/>
        </p:nvSpPr>
        <p:spPr>
          <a:xfrm>
            <a:off x="6299554" y="2052842"/>
            <a:ext cx="6302415" cy="3428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ts val="3300"/>
              </a:lnSpc>
              <a:buFont typeface="Arial,Sans-Serif"/>
              <a:buChar char="•"/>
            </a:pPr>
            <a:r>
              <a:rPr lang="en-US" sz="2000" b="1">
                <a:solidFill>
                  <a:srgbClr val="8A5A9A"/>
                </a:solidFill>
                <a:latin typeface="Century Gothic"/>
                <a:cs typeface="Arial"/>
              </a:rPr>
              <a:t>Jackie Jackson </a:t>
            </a:r>
            <a:r>
              <a:rPr lang="en-US" sz="2000">
                <a:solidFill>
                  <a:schemeClr val="tx1">
                    <a:lumMod val="75000"/>
                    <a:lumOff val="25000"/>
                  </a:schemeClr>
                </a:solidFill>
                <a:latin typeface="Century Gothic"/>
                <a:cs typeface="Arial"/>
              </a:rPr>
              <a:t>(Chatham County)​</a:t>
            </a:r>
          </a:p>
          <a:p>
            <a:pPr marL="342900" indent="-342900">
              <a:lnSpc>
                <a:spcPts val="3300"/>
              </a:lnSpc>
              <a:buFont typeface="Arial,Sans-Serif"/>
              <a:buChar char="•"/>
            </a:pPr>
            <a:r>
              <a:rPr lang="en-US" sz="2000" b="1">
                <a:solidFill>
                  <a:srgbClr val="8A5A9A"/>
                </a:solidFill>
                <a:latin typeface="Century Gothic"/>
                <a:cs typeface="Arial"/>
              </a:rPr>
              <a:t>Matt </a:t>
            </a:r>
            <a:r>
              <a:rPr lang="en-US" sz="2000" b="1" err="1">
                <a:solidFill>
                  <a:srgbClr val="8A5A9A"/>
                </a:solidFill>
                <a:latin typeface="Century Gothic"/>
                <a:cs typeface="Arial"/>
              </a:rPr>
              <a:t>Gerig</a:t>
            </a:r>
            <a:r>
              <a:rPr lang="en-US" sz="2000" b="1">
                <a:latin typeface="Century Gothic"/>
                <a:cs typeface="Arial"/>
              </a:rPr>
              <a:t> </a:t>
            </a:r>
            <a:r>
              <a:rPr lang="en-US" sz="2000">
                <a:solidFill>
                  <a:schemeClr val="tx1">
                    <a:lumMod val="75000"/>
                    <a:lumOff val="25000"/>
                  </a:schemeClr>
                </a:solidFill>
                <a:latin typeface="Century Gothic"/>
                <a:cs typeface="Arial"/>
              </a:rPr>
              <a:t>(Chatham County)​</a:t>
            </a:r>
          </a:p>
          <a:p>
            <a:pPr marL="342900" indent="-342900">
              <a:lnSpc>
                <a:spcPts val="3300"/>
              </a:lnSpc>
              <a:buFont typeface="Arial,Sans-Serif"/>
              <a:buChar char="•"/>
            </a:pPr>
            <a:r>
              <a:rPr lang="en-US" sz="2000" b="1">
                <a:solidFill>
                  <a:srgbClr val="8A5A9A"/>
                </a:solidFill>
                <a:latin typeface="Century Gothic"/>
                <a:cs typeface="Arial"/>
              </a:rPr>
              <a:t>Randal Mathews</a:t>
            </a:r>
            <a:r>
              <a:rPr lang="en-US" sz="2000">
                <a:solidFill>
                  <a:srgbClr val="000000"/>
                </a:solidFill>
                <a:latin typeface="Century Gothic"/>
                <a:cs typeface="Arial"/>
              </a:rPr>
              <a:t> </a:t>
            </a:r>
            <a:r>
              <a:rPr lang="en-US" sz="2000">
                <a:solidFill>
                  <a:schemeClr val="tx1">
                    <a:lumMod val="75000"/>
                    <a:lumOff val="25000"/>
                  </a:schemeClr>
                </a:solidFill>
                <a:latin typeface="Century Gothic"/>
                <a:cs typeface="Arial"/>
              </a:rPr>
              <a:t>(Chatham County)</a:t>
            </a:r>
          </a:p>
          <a:p>
            <a:pPr marL="342900" indent="-342900">
              <a:lnSpc>
                <a:spcPts val="3300"/>
              </a:lnSpc>
              <a:buFont typeface="Arial,Sans-Serif"/>
              <a:buChar char="•"/>
            </a:pPr>
            <a:r>
              <a:rPr lang="en-US" sz="2000" b="1">
                <a:solidFill>
                  <a:srgbClr val="8A5A9A"/>
                </a:solidFill>
                <a:latin typeface="Century Gothic"/>
                <a:cs typeface="Arial"/>
              </a:rPr>
              <a:t>Anthony </a:t>
            </a:r>
            <a:r>
              <a:rPr lang="en-US" sz="2000" b="1" err="1">
                <a:solidFill>
                  <a:srgbClr val="8A5A9A"/>
                </a:solidFill>
                <a:latin typeface="Century Gothic"/>
                <a:cs typeface="Arial"/>
              </a:rPr>
              <a:t>Giarrusso</a:t>
            </a:r>
            <a:r>
              <a:rPr lang="en-US" sz="2000" b="1">
                <a:solidFill>
                  <a:srgbClr val="8A5A9A"/>
                </a:solidFill>
                <a:latin typeface="Century Gothic"/>
                <a:cs typeface="Arial"/>
              </a:rPr>
              <a:t> </a:t>
            </a:r>
            <a:r>
              <a:rPr lang="en-US" sz="2000">
                <a:solidFill>
                  <a:schemeClr val="tx1">
                    <a:lumMod val="75000"/>
                    <a:lumOff val="25000"/>
                  </a:schemeClr>
                </a:solidFill>
                <a:latin typeface="Century Gothic"/>
                <a:cs typeface="Arial"/>
              </a:rPr>
              <a:t>(Georgia Tech)​</a:t>
            </a:r>
          </a:p>
          <a:p>
            <a:pPr marL="342900" indent="-342900">
              <a:lnSpc>
                <a:spcPts val="3300"/>
              </a:lnSpc>
              <a:buFont typeface="Arial,Sans-Serif"/>
              <a:buChar char="•"/>
            </a:pPr>
            <a:r>
              <a:rPr lang="en-US" sz="2000" b="1">
                <a:solidFill>
                  <a:srgbClr val="8A5A9A"/>
                </a:solidFill>
                <a:latin typeface="Century Gothic"/>
                <a:cs typeface="Arial"/>
              </a:rPr>
              <a:t>Zoe Rinker</a:t>
            </a:r>
            <a:r>
              <a:rPr lang="en-US" sz="2000">
                <a:latin typeface="Century Gothic"/>
                <a:cs typeface="Arial"/>
              </a:rPr>
              <a:t> </a:t>
            </a:r>
            <a:r>
              <a:rPr lang="en-US" sz="2000">
                <a:solidFill>
                  <a:schemeClr val="tx1">
                    <a:lumMod val="75000"/>
                    <a:lumOff val="25000"/>
                  </a:schemeClr>
                </a:solidFill>
                <a:latin typeface="Century Gothic"/>
                <a:cs typeface="Arial"/>
              </a:rPr>
              <a:t>(Savannah Tree Foundation)</a:t>
            </a:r>
            <a:r>
              <a:rPr lang="en-US" sz="2000">
                <a:latin typeface="Century Gothic"/>
                <a:cs typeface="Arial"/>
              </a:rPr>
              <a:t>​</a:t>
            </a:r>
          </a:p>
          <a:p>
            <a:pPr marL="342900" indent="-342900">
              <a:lnSpc>
                <a:spcPts val="3300"/>
              </a:lnSpc>
              <a:buFont typeface="Arial,Sans-Serif"/>
              <a:buChar char="•"/>
            </a:pPr>
            <a:r>
              <a:rPr lang="en-US" sz="2000" b="1">
                <a:solidFill>
                  <a:srgbClr val="8A5A9A"/>
                </a:solidFill>
                <a:latin typeface="Century Gothic"/>
                <a:cs typeface="Arial"/>
              </a:rPr>
              <a:t>Kait </a:t>
            </a:r>
            <a:r>
              <a:rPr lang="en-US" sz="2000" b="1" err="1">
                <a:solidFill>
                  <a:srgbClr val="8A5A9A"/>
                </a:solidFill>
                <a:latin typeface="Century Gothic"/>
                <a:cs typeface="Arial"/>
              </a:rPr>
              <a:t>Morano</a:t>
            </a:r>
            <a:r>
              <a:rPr lang="en-US" sz="2000" b="1">
                <a:solidFill>
                  <a:srgbClr val="8A5A9A"/>
                </a:solidFill>
                <a:latin typeface="Century Gothic"/>
                <a:cs typeface="Arial"/>
              </a:rPr>
              <a:t> </a:t>
            </a:r>
            <a:r>
              <a:rPr lang="en-US" sz="2000">
                <a:solidFill>
                  <a:schemeClr val="tx1">
                    <a:lumMod val="75000"/>
                    <a:lumOff val="25000"/>
                  </a:schemeClr>
                </a:solidFill>
                <a:latin typeface="Century Gothic"/>
                <a:cs typeface="Arial"/>
              </a:rPr>
              <a:t>(Georgia Tech)​</a:t>
            </a:r>
          </a:p>
          <a:p>
            <a:pPr marL="342900" indent="-342900">
              <a:lnSpc>
                <a:spcPts val="3300"/>
              </a:lnSpc>
              <a:buFont typeface="Arial,Sans-Serif"/>
              <a:buChar char="•"/>
            </a:pPr>
            <a:r>
              <a:rPr lang="en-US" sz="2000" b="1">
                <a:solidFill>
                  <a:srgbClr val="8A5A9A"/>
                </a:solidFill>
                <a:latin typeface="Century Gothic"/>
                <a:cs typeface="Arial"/>
              </a:rPr>
              <a:t>David Donnelly </a:t>
            </a:r>
            <a:r>
              <a:rPr lang="en-US" sz="2000">
                <a:solidFill>
                  <a:schemeClr val="tx1">
                    <a:lumMod val="75000"/>
                    <a:lumOff val="25000"/>
                  </a:schemeClr>
                </a:solidFill>
                <a:latin typeface="Century Gothic"/>
                <a:cs typeface="Arial"/>
              </a:rPr>
              <a:t>(City of Savannah)</a:t>
            </a:r>
          </a:p>
          <a:p>
            <a:pPr marL="342900" indent="-342900">
              <a:lnSpc>
                <a:spcPts val="3300"/>
              </a:lnSpc>
              <a:buFont typeface="Arial,Sans-Serif"/>
              <a:buChar char="•"/>
            </a:pPr>
            <a:r>
              <a:rPr lang="en-US" sz="2000" b="1">
                <a:solidFill>
                  <a:srgbClr val="8A5A9A"/>
                </a:solidFill>
                <a:latin typeface="Century Gothic"/>
                <a:cs typeface="Arial"/>
              </a:rPr>
              <a:t>Chris Rustin</a:t>
            </a:r>
            <a:r>
              <a:rPr lang="en-US" sz="2000">
                <a:latin typeface="Century Gothic"/>
                <a:cs typeface="Arial"/>
              </a:rPr>
              <a:t> </a:t>
            </a:r>
            <a:r>
              <a:rPr lang="en-US" sz="2000">
                <a:solidFill>
                  <a:schemeClr val="tx1">
                    <a:lumMod val="75000"/>
                    <a:lumOff val="25000"/>
                  </a:schemeClr>
                </a:solidFill>
                <a:latin typeface="Century Gothic"/>
                <a:cs typeface="Arial"/>
              </a:rPr>
              <a:t>(State of Georgia)</a:t>
            </a:r>
          </a:p>
        </p:txBody>
      </p:sp>
    </p:spTree>
    <p:extLst>
      <p:ext uri="{BB962C8B-B14F-4D97-AF65-F5344CB8AC3E}">
        <p14:creationId xmlns:p14="http://schemas.microsoft.com/office/powerpoint/2010/main" val="29404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E8A20C-332F-6814-8D4D-2D3EEE76B62C}"/>
              </a:ext>
            </a:extLst>
          </p:cNvPr>
          <p:cNvSpPr>
            <a:spLocks noGrp="1"/>
          </p:cNvSpPr>
          <p:nvPr>
            <p:ph type="body" sz="quarter" idx="17"/>
          </p:nvPr>
        </p:nvSpPr>
        <p:spPr/>
        <p:txBody>
          <a:bodyPr vert="horz" lIns="91440" tIns="45720" rIns="91440" bIns="45720" rtlCol="0" anchor="t">
            <a:noAutofit/>
          </a:bodyPr>
          <a:lstStyle/>
          <a:p>
            <a:r>
              <a:rPr lang="en-US">
                <a:latin typeface="Century Gothic"/>
              </a:rPr>
              <a:t>Social Vulnerability Index</a:t>
            </a:r>
            <a:endParaRPr lang="en-US"/>
          </a:p>
        </p:txBody>
      </p:sp>
      <p:sp>
        <p:nvSpPr>
          <p:cNvPr id="3" name="Slide Number Placeholder 2">
            <a:extLst>
              <a:ext uri="{FF2B5EF4-FFF2-40B4-BE49-F238E27FC236}">
                <a16:creationId xmlns:a16="http://schemas.microsoft.com/office/drawing/2014/main" id="{3DAA7FDC-9ECD-ED06-A711-02EFA3D2EF35}"/>
              </a:ext>
            </a:extLst>
          </p:cNvPr>
          <p:cNvSpPr>
            <a:spLocks noGrp="1"/>
          </p:cNvSpPr>
          <p:nvPr>
            <p:ph type="sldNum" sz="quarter" idx="10"/>
          </p:nvPr>
        </p:nvSpPr>
        <p:spPr/>
        <p:txBody>
          <a:bodyPr/>
          <a:lstStyle/>
          <a:p>
            <a:fld id="{9C3AC94F-0BCF-4004-89AE-D672EB8CABD9}" type="slidenum">
              <a:rPr lang="en-US" smtClean="0"/>
              <a:pPr/>
              <a:t>22</a:t>
            </a:fld>
            <a:endParaRPr lang="en-US"/>
          </a:p>
        </p:txBody>
      </p:sp>
      <p:sp>
        <p:nvSpPr>
          <p:cNvPr id="4" name="Text Placeholder 3">
            <a:extLst>
              <a:ext uri="{FF2B5EF4-FFF2-40B4-BE49-F238E27FC236}">
                <a16:creationId xmlns:a16="http://schemas.microsoft.com/office/drawing/2014/main" id="{12C317FF-F43C-0D67-F254-9E3AB8A9E2B2}"/>
              </a:ext>
            </a:extLst>
          </p:cNvPr>
          <p:cNvSpPr>
            <a:spLocks noGrp="1"/>
          </p:cNvSpPr>
          <p:nvPr>
            <p:ph type="body" sz="quarter" idx="18"/>
          </p:nvPr>
        </p:nvSpPr>
        <p:spPr/>
        <p:txBody>
          <a:bodyPr/>
          <a:lstStyle/>
          <a:p>
            <a:r>
              <a:rPr lang="en-US">
                <a:latin typeface="Century Gothic"/>
              </a:rPr>
              <a:t>Chatham County Health &amp; Air Quality</a:t>
            </a:r>
            <a:endParaRPr lang="en-US"/>
          </a:p>
        </p:txBody>
      </p:sp>
      <p:pic>
        <p:nvPicPr>
          <p:cNvPr id="6" name="Picture 5" descr="A map of the state of washington&#10;&#10;AI-generated content may be incorrect.">
            <a:extLst>
              <a:ext uri="{FF2B5EF4-FFF2-40B4-BE49-F238E27FC236}">
                <a16:creationId xmlns:a16="http://schemas.microsoft.com/office/drawing/2014/main" id="{90AFEC30-9F2E-4427-9C64-9162E57A09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6949" y="822110"/>
            <a:ext cx="6812821" cy="5267477"/>
          </a:xfrm>
          <a:prstGeom prst="rect">
            <a:avLst/>
          </a:prstGeom>
        </p:spPr>
      </p:pic>
      <p:sp>
        <p:nvSpPr>
          <p:cNvPr id="10" name="TextBox 11">
            <a:extLst>
              <a:ext uri="{FF2B5EF4-FFF2-40B4-BE49-F238E27FC236}">
                <a16:creationId xmlns:a16="http://schemas.microsoft.com/office/drawing/2014/main" id="{FF536C9F-5588-7EC7-4B55-D96C7E4BC86D}"/>
              </a:ext>
            </a:extLst>
          </p:cNvPr>
          <p:cNvSpPr txBox="1"/>
          <p:nvPr/>
        </p:nvSpPr>
        <p:spPr>
          <a:xfrm>
            <a:off x="1050964" y="1057758"/>
            <a:ext cx="2092814"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Century Gothic"/>
              </a:rPr>
              <a:t>Social Vulnerability Index</a:t>
            </a:r>
          </a:p>
        </p:txBody>
      </p:sp>
      <p:pic>
        <p:nvPicPr>
          <p:cNvPr id="12" name="Picture 11" descr="Shape&#10;&#10;Description automatically generated with low confidence">
            <a:extLst>
              <a:ext uri="{FF2B5EF4-FFF2-40B4-BE49-F238E27FC236}">
                <a16:creationId xmlns:a16="http://schemas.microsoft.com/office/drawing/2014/main" id="{EC11EF19-FED0-A560-014B-9470509ED3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7414" y="5433697"/>
            <a:ext cx="266700" cy="523875"/>
          </a:xfrm>
          <a:prstGeom prst="rect">
            <a:avLst/>
          </a:prstGeom>
        </p:spPr>
      </p:pic>
      <p:sp>
        <p:nvSpPr>
          <p:cNvPr id="14" name="TextBox 5">
            <a:extLst>
              <a:ext uri="{FF2B5EF4-FFF2-40B4-BE49-F238E27FC236}">
                <a16:creationId xmlns:a16="http://schemas.microsoft.com/office/drawing/2014/main" id="{C64A24AB-DEA4-8410-14A7-572710AC7EDB}"/>
              </a:ext>
            </a:extLst>
          </p:cNvPr>
          <p:cNvSpPr txBox="1"/>
          <p:nvPr/>
        </p:nvSpPr>
        <p:spPr>
          <a:xfrm>
            <a:off x="5407031" y="5432478"/>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16" name="TextBox 5">
            <a:extLst>
              <a:ext uri="{FF2B5EF4-FFF2-40B4-BE49-F238E27FC236}">
                <a16:creationId xmlns:a16="http://schemas.microsoft.com/office/drawing/2014/main" id="{8B795CCB-FA6F-0D5E-0F8B-5DD2B90F41AB}"/>
              </a:ext>
            </a:extLst>
          </p:cNvPr>
          <p:cNvSpPr txBox="1"/>
          <p:nvPr/>
        </p:nvSpPr>
        <p:spPr>
          <a:xfrm>
            <a:off x="6081244" y="5432478"/>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18" name="TextBox 5">
            <a:extLst>
              <a:ext uri="{FF2B5EF4-FFF2-40B4-BE49-F238E27FC236}">
                <a16:creationId xmlns:a16="http://schemas.microsoft.com/office/drawing/2014/main" id="{B89CDE03-7184-9CBC-F257-01C133A3F5C7}"/>
              </a:ext>
            </a:extLst>
          </p:cNvPr>
          <p:cNvSpPr txBox="1"/>
          <p:nvPr/>
        </p:nvSpPr>
        <p:spPr>
          <a:xfrm>
            <a:off x="6753880" y="5432430"/>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20" name="TextBox 5">
            <a:extLst>
              <a:ext uri="{FF2B5EF4-FFF2-40B4-BE49-F238E27FC236}">
                <a16:creationId xmlns:a16="http://schemas.microsoft.com/office/drawing/2014/main" id="{732C4BC7-F403-CAD5-5928-CE9DA1D17562}"/>
              </a:ext>
            </a:extLst>
          </p:cNvPr>
          <p:cNvSpPr txBox="1"/>
          <p:nvPr/>
        </p:nvSpPr>
        <p:spPr>
          <a:xfrm>
            <a:off x="7227564" y="5431794"/>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sp>
        <p:nvSpPr>
          <p:cNvPr id="26" name="TextBox 11">
            <a:extLst>
              <a:ext uri="{FF2B5EF4-FFF2-40B4-BE49-F238E27FC236}">
                <a16:creationId xmlns:a16="http://schemas.microsoft.com/office/drawing/2014/main" id="{5975FF41-BBA4-636A-8EFE-C1AC612331B7}"/>
              </a:ext>
            </a:extLst>
          </p:cNvPr>
          <p:cNvSpPr txBox="1"/>
          <p:nvPr/>
        </p:nvSpPr>
        <p:spPr>
          <a:xfrm>
            <a:off x="8252733" y="1167698"/>
            <a:ext cx="3374394"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Social </a:t>
            </a:r>
            <a:r>
              <a:rPr lang="en-US" sz="2000">
                <a:solidFill>
                  <a:schemeClr val="tx1">
                    <a:lumMod val="75000"/>
                    <a:lumOff val="25000"/>
                  </a:schemeClr>
                </a:solidFill>
                <a:latin typeface="Century Gothic"/>
              </a:rPr>
              <a:t>Vulnerability</a:t>
            </a:r>
            <a:r>
              <a:rPr lang="en-US" sz="2000">
                <a:solidFill>
                  <a:srgbClr val="3F3F3F"/>
                </a:solidFill>
                <a:latin typeface="Century Gothic"/>
              </a:rPr>
              <a:t> Index</a:t>
            </a:r>
          </a:p>
        </p:txBody>
      </p:sp>
      <p:sp>
        <p:nvSpPr>
          <p:cNvPr id="27" name="Rectangle 26">
            <a:extLst>
              <a:ext uri="{FF2B5EF4-FFF2-40B4-BE49-F238E27FC236}">
                <a16:creationId xmlns:a16="http://schemas.microsoft.com/office/drawing/2014/main" id="{4A714DD8-2061-65C0-8C3C-FE1C9996E109}"/>
              </a:ext>
            </a:extLst>
          </p:cNvPr>
          <p:cNvSpPr/>
          <p:nvPr/>
        </p:nvSpPr>
        <p:spPr>
          <a:xfrm>
            <a:off x="8537117" y="1715579"/>
            <a:ext cx="492080" cy="385685"/>
          </a:xfrm>
          <a:prstGeom prst="rect">
            <a:avLst/>
          </a:prstGeom>
          <a:solidFill>
            <a:srgbClr val="F7FB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EEC83E0-6D69-5CAB-FDEB-52FFF82B8E85}"/>
              </a:ext>
            </a:extLst>
          </p:cNvPr>
          <p:cNvSpPr/>
          <p:nvPr/>
        </p:nvSpPr>
        <p:spPr>
          <a:xfrm>
            <a:off x="8537116" y="2229626"/>
            <a:ext cx="492080" cy="385685"/>
          </a:xfrm>
          <a:prstGeom prst="rect">
            <a:avLst/>
          </a:prstGeom>
          <a:solidFill>
            <a:srgbClr val="C8DC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Rectangle 28">
            <a:extLst>
              <a:ext uri="{FF2B5EF4-FFF2-40B4-BE49-F238E27FC236}">
                <a16:creationId xmlns:a16="http://schemas.microsoft.com/office/drawing/2014/main" id="{51426033-FB3E-0F32-C3EC-BBA20BFB67BB}"/>
              </a:ext>
            </a:extLst>
          </p:cNvPr>
          <p:cNvSpPr/>
          <p:nvPr/>
        </p:nvSpPr>
        <p:spPr>
          <a:xfrm>
            <a:off x="8537116" y="2737626"/>
            <a:ext cx="492080" cy="385685"/>
          </a:xfrm>
          <a:prstGeom prst="rect">
            <a:avLst/>
          </a:prstGeom>
          <a:solidFill>
            <a:srgbClr val="73B2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BD8F3F0-3E94-09C0-368C-58FBAC73094D}"/>
              </a:ext>
            </a:extLst>
          </p:cNvPr>
          <p:cNvSpPr/>
          <p:nvPr/>
        </p:nvSpPr>
        <p:spPr>
          <a:xfrm>
            <a:off x="8537116" y="3239579"/>
            <a:ext cx="492080" cy="385685"/>
          </a:xfrm>
          <a:prstGeom prst="rect">
            <a:avLst/>
          </a:prstGeom>
          <a:solidFill>
            <a:srgbClr val="2979B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F31E83C-822C-25ED-6FD3-683E47A2DFA1}"/>
              </a:ext>
            </a:extLst>
          </p:cNvPr>
          <p:cNvSpPr/>
          <p:nvPr/>
        </p:nvSpPr>
        <p:spPr>
          <a:xfrm>
            <a:off x="8537116" y="3693150"/>
            <a:ext cx="492080" cy="385685"/>
          </a:xfrm>
          <a:prstGeom prst="rect">
            <a:avLst/>
          </a:prstGeom>
          <a:solidFill>
            <a:srgbClr val="08306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1">
            <a:extLst>
              <a:ext uri="{FF2B5EF4-FFF2-40B4-BE49-F238E27FC236}">
                <a16:creationId xmlns:a16="http://schemas.microsoft.com/office/drawing/2014/main" id="{3FA30FAD-59DC-1051-8C39-0C9A72B020AA}"/>
              </a:ext>
            </a:extLst>
          </p:cNvPr>
          <p:cNvSpPr txBox="1"/>
          <p:nvPr/>
        </p:nvSpPr>
        <p:spPr>
          <a:xfrm>
            <a:off x="9026827" y="1693839"/>
            <a:ext cx="919061"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0 - 17</a:t>
            </a:r>
          </a:p>
        </p:txBody>
      </p:sp>
      <p:sp>
        <p:nvSpPr>
          <p:cNvPr id="33" name="TextBox 11">
            <a:extLst>
              <a:ext uri="{FF2B5EF4-FFF2-40B4-BE49-F238E27FC236}">
                <a16:creationId xmlns:a16="http://schemas.microsoft.com/office/drawing/2014/main" id="{B4A3C18E-6B1F-94BF-BAE7-718E23CED2F6}"/>
              </a:ext>
            </a:extLst>
          </p:cNvPr>
          <p:cNvSpPr txBox="1"/>
          <p:nvPr/>
        </p:nvSpPr>
        <p:spPr>
          <a:xfrm>
            <a:off x="9034083" y="2232076"/>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17 - 21</a:t>
            </a:r>
          </a:p>
        </p:txBody>
      </p:sp>
      <p:sp>
        <p:nvSpPr>
          <p:cNvPr id="34" name="TextBox 11">
            <a:extLst>
              <a:ext uri="{FF2B5EF4-FFF2-40B4-BE49-F238E27FC236}">
                <a16:creationId xmlns:a16="http://schemas.microsoft.com/office/drawing/2014/main" id="{DEAA1FB9-2A49-1024-3FAD-5F5478186498}"/>
              </a:ext>
            </a:extLst>
          </p:cNvPr>
          <p:cNvSpPr txBox="1"/>
          <p:nvPr/>
        </p:nvSpPr>
        <p:spPr>
          <a:xfrm>
            <a:off x="9026825" y="2740075"/>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21- 26</a:t>
            </a:r>
          </a:p>
        </p:txBody>
      </p:sp>
      <p:sp>
        <p:nvSpPr>
          <p:cNvPr id="35" name="TextBox 11">
            <a:extLst>
              <a:ext uri="{FF2B5EF4-FFF2-40B4-BE49-F238E27FC236}">
                <a16:creationId xmlns:a16="http://schemas.microsoft.com/office/drawing/2014/main" id="{4A1E835D-25C6-0617-D48A-1C42AE59A8AD}"/>
              </a:ext>
            </a:extLst>
          </p:cNvPr>
          <p:cNvSpPr txBox="1"/>
          <p:nvPr/>
        </p:nvSpPr>
        <p:spPr>
          <a:xfrm>
            <a:off x="9026824" y="3229931"/>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26 - 33</a:t>
            </a:r>
          </a:p>
        </p:txBody>
      </p:sp>
      <p:sp>
        <p:nvSpPr>
          <p:cNvPr id="36" name="TextBox 11">
            <a:extLst>
              <a:ext uri="{FF2B5EF4-FFF2-40B4-BE49-F238E27FC236}">
                <a16:creationId xmlns:a16="http://schemas.microsoft.com/office/drawing/2014/main" id="{67311481-5DBA-020C-D764-4620955C9A4D}"/>
              </a:ext>
            </a:extLst>
          </p:cNvPr>
          <p:cNvSpPr txBox="1"/>
          <p:nvPr/>
        </p:nvSpPr>
        <p:spPr>
          <a:xfrm>
            <a:off x="9026823" y="3695597"/>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36 - 49</a:t>
            </a:r>
          </a:p>
        </p:txBody>
      </p:sp>
      <p:sp>
        <p:nvSpPr>
          <p:cNvPr id="40" name="TextBox 5">
            <a:extLst>
              <a:ext uri="{FF2B5EF4-FFF2-40B4-BE49-F238E27FC236}">
                <a16:creationId xmlns:a16="http://schemas.microsoft.com/office/drawing/2014/main" id="{B5C7721E-7801-8464-40CD-6DDC1B8602C9}"/>
              </a:ext>
            </a:extLst>
          </p:cNvPr>
          <p:cNvSpPr txBox="1"/>
          <p:nvPr/>
        </p:nvSpPr>
        <p:spPr>
          <a:xfrm>
            <a:off x="1032155" y="6073096"/>
            <a:ext cx="8749752"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ea typeface="Calibri"/>
                <a:cs typeface="Calibri"/>
              </a:rPr>
              <a:t>Basemap Credits: </a:t>
            </a:r>
            <a:r>
              <a:rPr lang="en-US" sz="1000">
                <a:solidFill>
                  <a:schemeClr val="tx1">
                    <a:lumMod val="75000"/>
                    <a:lumOff val="25000"/>
                  </a:schemeClr>
                </a:solidFill>
                <a:latin typeface="Century Gothic"/>
                <a:ea typeface="+mn-lt"/>
                <a:cs typeface="+mn-lt"/>
              </a:rPr>
              <a:t>Esri, HERE, Garmin, INCREMENT P, © OpenStreetMap contributors, and the GIS User Community</a:t>
            </a:r>
          </a:p>
        </p:txBody>
      </p:sp>
      <p:sp>
        <p:nvSpPr>
          <p:cNvPr id="5" name="TextBox 11">
            <a:extLst>
              <a:ext uri="{FF2B5EF4-FFF2-40B4-BE49-F238E27FC236}">
                <a16:creationId xmlns:a16="http://schemas.microsoft.com/office/drawing/2014/main" id="{49F2AEBF-A865-FCAF-96D6-8BCF9F7FA323}"/>
              </a:ext>
            </a:extLst>
          </p:cNvPr>
          <p:cNvSpPr txBox="1"/>
          <p:nvPr/>
        </p:nvSpPr>
        <p:spPr>
          <a:xfrm>
            <a:off x="8416018" y="4596697"/>
            <a:ext cx="3374394" cy="147732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75000"/>
                    <a:lumOff val="25000"/>
                  </a:schemeClr>
                </a:solidFill>
                <a:latin typeface="Century Gothic"/>
              </a:rPr>
              <a:t>Index composed of factors determined by the U.S. Census Bureau to be associated with vulnerability to heat events</a:t>
            </a:r>
            <a:endParaRPr lang="en-US">
              <a:solidFill>
                <a:schemeClr val="tx1">
                  <a:lumMod val="75000"/>
                  <a:lumOff val="25000"/>
                </a:schemeClr>
              </a:solidFill>
              <a:ea typeface="Calibri" panose="020F0502020204030204"/>
              <a:cs typeface="Calibri" panose="020F0502020204030204"/>
            </a:endParaRPr>
          </a:p>
        </p:txBody>
      </p:sp>
    </p:spTree>
    <p:extLst>
      <p:ext uri="{BB962C8B-B14F-4D97-AF65-F5344CB8AC3E}">
        <p14:creationId xmlns:p14="http://schemas.microsoft.com/office/powerpoint/2010/main" val="2540938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5978B-F8D3-E6F4-B753-4FD591A59B54}"/>
            </a:ext>
          </a:extLst>
        </p:cNvPr>
        <p:cNvGrpSpPr/>
        <p:nvPr/>
      </p:nvGrpSpPr>
      <p:grpSpPr>
        <a:xfrm>
          <a:off x="0" y="0"/>
          <a:ext cx="0" cy="0"/>
          <a:chOff x="0" y="0"/>
          <a:chExt cx="0" cy="0"/>
        </a:xfrm>
      </p:grpSpPr>
      <p:pic>
        <p:nvPicPr>
          <p:cNvPr id="7" name="Picture 6" descr="A map of the state of brazil&#10;&#10;AI-generated content may be incorrect.">
            <a:extLst>
              <a:ext uri="{FF2B5EF4-FFF2-40B4-BE49-F238E27FC236}">
                <a16:creationId xmlns:a16="http://schemas.microsoft.com/office/drawing/2014/main" id="{878E0B5C-2AB7-1735-331F-8E818E84B2B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74335" y="812737"/>
            <a:ext cx="6810375" cy="5276850"/>
          </a:xfrm>
          <a:prstGeom prst="rect">
            <a:avLst/>
          </a:prstGeom>
        </p:spPr>
      </p:pic>
      <p:sp>
        <p:nvSpPr>
          <p:cNvPr id="2" name="Text Placeholder 1">
            <a:extLst>
              <a:ext uri="{FF2B5EF4-FFF2-40B4-BE49-F238E27FC236}">
                <a16:creationId xmlns:a16="http://schemas.microsoft.com/office/drawing/2014/main" id="{8C4D0511-FBBC-5882-CB92-D145B257C38A}"/>
              </a:ext>
            </a:extLst>
          </p:cNvPr>
          <p:cNvSpPr>
            <a:spLocks noGrp="1"/>
          </p:cNvSpPr>
          <p:nvPr>
            <p:ph type="body" sz="quarter" idx="17"/>
          </p:nvPr>
        </p:nvSpPr>
        <p:spPr/>
        <p:txBody>
          <a:bodyPr vert="horz" lIns="91440" tIns="45720" rIns="91440" bIns="45720" rtlCol="0" anchor="t">
            <a:noAutofit/>
          </a:bodyPr>
          <a:lstStyle/>
          <a:p>
            <a:r>
              <a:rPr lang="en-US">
                <a:latin typeface="Century Gothic"/>
              </a:rPr>
              <a:t>Environmental Risk Index</a:t>
            </a:r>
            <a:endParaRPr lang="en-US"/>
          </a:p>
        </p:txBody>
      </p:sp>
      <p:sp>
        <p:nvSpPr>
          <p:cNvPr id="3" name="Slide Number Placeholder 2">
            <a:extLst>
              <a:ext uri="{FF2B5EF4-FFF2-40B4-BE49-F238E27FC236}">
                <a16:creationId xmlns:a16="http://schemas.microsoft.com/office/drawing/2014/main" id="{ED0A7131-DB07-E3F3-4AD3-003F9192C81A}"/>
              </a:ext>
            </a:extLst>
          </p:cNvPr>
          <p:cNvSpPr>
            <a:spLocks noGrp="1"/>
          </p:cNvSpPr>
          <p:nvPr>
            <p:ph type="sldNum" sz="quarter" idx="10"/>
          </p:nvPr>
        </p:nvSpPr>
        <p:spPr/>
        <p:txBody>
          <a:bodyPr/>
          <a:lstStyle/>
          <a:p>
            <a:fld id="{9C3AC94F-0BCF-4004-89AE-D672EB8CABD9}" type="slidenum">
              <a:rPr lang="en-US" smtClean="0"/>
              <a:pPr/>
              <a:t>23</a:t>
            </a:fld>
            <a:endParaRPr lang="en-US"/>
          </a:p>
        </p:txBody>
      </p:sp>
      <p:sp>
        <p:nvSpPr>
          <p:cNvPr id="4" name="Text Placeholder 3">
            <a:extLst>
              <a:ext uri="{FF2B5EF4-FFF2-40B4-BE49-F238E27FC236}">
                <a16:creationId xmlns:a16="http://schemas.microsoft.com/office/drawing/2014/main" id="{8D1CC445-2CD6-21B8-2D46-81619A595E2A}"/>
              </a:ext>
            </a:extLst>
          </p:cNvPr>
          <p:cNvSpPr>
            <a:spLocks noGrp="1"/>
          </p:cNvSpPr>
          <p:nvPr>
            <p:ph type="body" sz="quarter" idx="18"/>
          </p:nvPr>
        </p:nvSpPr>
        <p:spPr/>
        <p:txBody>
          <a:bodyPr/>
          <a:lstStyle/>
          <a:p>
            <a:r>
              <a:rPr lang="en-US">
                <a:latin typeface="Century Gothic"/>
              </a:rPr>
              <a:t>Chatham County Health &amp; Air Quality</a:t>
            </a:r>
            <a:endParaRPr lang="en-US"/>
          </a:p>
        </p:txBody>
      </p:sp>
      <p:pic>
        <p:nvPicPr>
          <p:cNvPr id="12" name="Picture 11" descr="Shape&#10;&#10;Description automatically generated with low confidence">
            <a:extLst>
              <a:ext uri="{FF2B5EF4-FFF2-40B4-BE49-F238E27FC236}">
                <a16:creationId xmlns:a16="http://schemas.microsoft.com/office/drawing/2014/main" id="{345A603F-886F-69B5-B3F6-140158C027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76922" y="5438082"/>
            <a:ext cx="266700" cy="523875"/>
          </a:xfrm>
          <a:prstGeom prst="rect">
            <a:avLst/>
          </a:prstGeom>
        </p:spPr>
      </p:pic>
      <p:sp>
        <p:nvSpPr>
          <p:cNvPr id="14" name="TextBox 5">
            <a:extLst>
              <a:ext uri="{FF2B5EF4-FFF2-40B4-BE49-F238E27FC236}">
                <a16:creationId xmlns:a16="http://schemas.microsoft.com/office/drawing/2014/main" id="{E42439A8-55C2-FF4D-6982-09F8A965033C}"/>
              </a:ext>
            </a:extLst>
          </p:cNvPr>
          <p:cNvSpPr txBox="1"/>
          <p:nvPr/>
        </p:nvSpPr>
        <p:spPr>
          <a:xfrm>
            <a:off x="5423486" y="5436863"/>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16" name="TextBox 5">
            <a:extLst>
              <a:ext uri="{FF2B5EF4-FFF2-40B4-BE49-F238E27FC236}">
                <a16:creationId xmlns:a16="http://schemas.microsoft.com/office/drawing/2014/main" id="{4398D924-694E-D374-1DD9-F3A5F4322C61}"/>
              </a:ext>
            </a:extLst>
          </p:cNvPr>
          <p:cNvSpPr txBox="1"/>
          <p:nvPr/>
        </p:nvSpPr>
        <p:spPr>
          <a:xfrm>
            <a:off x="6097699" y="5436863"/>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18" name="TextBox 5">
            <a:extLst>
              <a:ext uri="{FF2B5EF4-FFF2-40B4-BE49-F238E27FC236}">
                <a16:creationId xmlns:a16="http://schemas.microsoft.com/office/drawing/2014/main" id="{3410E7EB-11AA-B032-8CE3-0D170248477D}"/>
              </a:ext>
            </a:extLst>
          </p:cNvPr>
          <p:cNvSpPr txBox="1"/>
          <p:nvPr/>
        </p:nvSpPr>
        <p:spPr>
          <a:xfrm>
            <a:off x="6770335" y="5436815"/>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20" name="TextBox 5">
            <a:extLst>
              <a:ext uri="{FF2B5EF4-FFF2-40B4-BE49-F238E27FC236}">
                <a16:creationId xmlns:a16="http://schemas.microsoft.com/office/drawing/2014/main" id="{7ED60BA0-1F34-D047-4FEE-286738D6CCD3}"/>
              </a:ext>
            </a:extLst>
          </p:cNvPr>
          <p:cNvSpPr txBox="1"/>
          <p:nvPr/>
        </p:nvSpPr>
        <p:spPr>
          <a:xfrm>
            <a:off x="7244019" y="5436179"/>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sp>
        <p:nvSpPr>
          <p:cNvPr id="26" name="TextBox 11">
            <a:extLst>
              <a:ext uri="{FF2B5EF4-FFF2-40B4-BE49-F238E27FC236}">
                <a16:creationId xmlns:a16="http://schemas.microsoft.com/office/drawing/2014/main" id="{8F38D153-AA7C-6327-F90B-1F35103B1EA8}"/>
              </a:ext>
            </a:extLst>
          </p:cNvPr>
          <p:cNvSpPr txBox="1"/>
          <p:nvPr/>
        </p:nvSpPr>
        <p:spPr>
          <a:xfrm>
            <a:off x="8252733" y="1167698"/>
            <a:ext cx="3374394"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Environmental Risk Index</a:t>
            </a:r>
          </a:p>
        </p:txBody>
      </p:sp>
      <p:sp>
        <p:nvSpPr>
          <p:cNvPr id="9" name="TextBox 11">
            <a:extLst>
              <a:ext uri="{FF2B5EF4-FFF2-40B4-BE49-F238E27FC236}">
                <a16:creationId xmlns:a16="http://schemas.microsoft.com/office/drawing/2014/main" id="{C2A84801-ACF1-95F5-AEF7-0410669AA5E3}"/>
              </a:ext>
            </a:extLst>
          </p:cNvPr>
          <p:cNvSpPr txBox="1"/>
          <p:nvPr/>
        </p:nvSpPr>
        <p:spPr>
          <a:xfrm>
            <a:off x="1174335" y="1043244"/>
            <a:ext cx="2092814"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Environmental Risk Index</a:t>
            </a:r>
          </a:p>
        </p:txBody>
      </p:sp>
      <p:sp>
        <p:nvSpPr>
          <p:cNvPr id="17" name="Rectangle 16">
            <a:extLst>
              <a:ext uri="{FF2B5EF4-FFF2-40B4-BE49-F238E27FC236}">
                <a16:creationId xmlns:a16="http://schemas.microsoft.com/office/drawing/2014/main" id="{148A503B-CD2E-86D6-B855-ACC246668C00}"/>
              </a:ext>
            </a:extLst>
          </p:cNvPr>
          <p:cNvSpPr/>
          <p:nvPr/>
        </p:nvSpPr>
        <p:spPr>
          <a:xfrm>
            <a:off x="8537117" y="1715579"/>
            <a:ext cx="492080" cy="385685"/>
          </a:xfrm>
          <a:prstGeom prst="rect">
            <a:avLst/>
          </a:prstGeom>
          <a:solidFill>
            <a:srgbClr val="FEF0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E23FE3-42A0-7D75-E0AA-E8BD6A39DB1C}"/>
              </a:ext>
            </a:extLst>
          </p:cNvPr>
          <p:cNvSpPr/>
          <p:nvPr/>
        </p:nvSpPr>
        <p:spPr>
          <a:xfrm>
            <a:off x="8537116" y="2229626"/>
            <a:ext cx="492080" cy="385685"/>
          </a:xfrm>
          <a:prstGeom prst="rect">
            <a:avLst/>
          </a:prstGeom>
          <a:solidFill>
            <a:srgbClr val="FDB77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4DB148FF-7D62-70B1-DBF0-D6F98534F008}"/>
              </a:ext>
            </a:extLst>
          </p:cNvPr>
          <p:cNvSpPr/>
          <p:nvPr/>
        </p:nvSpPr>
        <p:spPr>
          <a:xfrm>
            <a:off x="8537116" y="2737626"/>
            <a:ext cx="492080" cy="385685"/>
          </a:xfrm>
          <a:prstGeom prst="rect">
            <a:avLst/>
          </a:prstGeom>
          <a:solidFill>
            <a:srgbClr val="EB604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DF87B25-939B-275A-3BE9-6E088DFCBB16}"/>
              </a:ext>
            </a:extLst>
          </p:cNvPr>
          <p:cNvSpPr/>
          <p:nvPr/>
        </p:nvSpPr>
        <p:spPr>
          <a:xfrm>
            <a:off x="8537116" y="3239579"/>
            <a:ext cx="492080" cy="385685"/>
          </a:xfrm>
          <a:prstGeom prst="rect">
            <a:avLst/>
          </a:prstGeom>
          <a:solidFill>
            <a:srgbClr val="B3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11">
            <a:extLst>
              <a:ext uri="{FF2B5EF4-FFF2-40B4-BE49-F238E27FC236}">
                <a16:creationId xmlns:a16="http://schemas.microsoft.com/office/drawing/2014/main" id="{99917F05-7AAB-BBFE-55FF-8E4D57CDB082}"/>
              </a:ext>
            </a:extLst>
          </p:cNvPr>
          <p:cNvSpPr txBox="1"/>
          <p:nvPr/>
        </p:nvSpPr>
        <p:spPr>
          <a:xfrm>
            <a:off x="9026827" y="1693839"/>
            <a:ext cx="919061"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3 - 4</a:t>
            </a:r>
            <a:endParaRPr lang="en-US"/>
          </a:p>
        </p:txBody>
      </p:sp>
      <p:sp>
        <p:nvSpPr>
          <p:cNvPr id="40" name="TextBox 11">
            <a:extLst>
              <a:ext uri="{FF2B5EF4-FFF2-40B4-BE49-F238E27FC236}">
                <a16:creationId xmlns:a16="http://schemas.microsoft.com/office/drawing/2014/main" id="{C18FBC4E-2BE6-DE97-BE74-933748CB94D0}"/>
              </a:ext>
            </a:extLst>
          </p:cNvPr>
          <p:cNvSpPr txBox="1"/>
          <p:nvPr/>
        </p:nvSpPr>
        <p:spPr>
          <a:xfrm>
            <a:off x="8946997" y="2232076"/>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4 - 6</a:t>
            </a:r>
          </a:p>
        </p:txBody>
      </p:sp>
      <p:sp>
        <p:nvSpPr>
          <p:cNvPr id="42" name="TextBox 11">
            <a:extLst>
              <a:ext uri="{FF2B5EF4-FFF2-40B4-BE49-F238E27FC236}">
                <a16:creationId xmlns:a16="http://schemas.microsoft.com/office/drawing/2014/main" id="{E13C8F6D-57B8-045D-7CF1-3E2DD2BF3A9E}"/>
              </a:ext>
            </a:extLst>
          </p:cNvPr>
          <p:cNvSpPr txBox="1"/>
          <p:nvPr/>
        </p:nvSpPr>
        <p:spPr>
          <a:xfrm>
            <a:off x="8946996" y="2740075"/>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6 - 7</a:t>
            </a:r>
          </a:p>
        </p:txBody>
      </p:sp>
      <p:sp>
        <p:nvSpPr>
          <p:cNvPr id="44" name="TextBox 11">
            <a:extLst>
              <a:ext uri="{FF2B5EF4-FFF2-40B4-BE49-F238E27FC236}">
                <a16:creationId xmlns:a16="http://schemas.microsoft.com/office/drawing/2014/main" id="{AEAF6359-3757-F7AE-8D44-0B63C6FB35B0}"/>
              </a:ext>
            </a:extLst>
          </p:cNvPr>
          <p:cNvSpPr txBox="1"/>
          <p:nvPr/>
        </p:nvSpPr>
        <p:spPr>
          <a:xfrm>
            <a:off x="8946995" y="3229931"/>
            <a:ext cx="1076299" cy="4001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a:solidFill>
                  <a:srgbClr val="3F3F3F"/>
                </a:solidFill>
                <a:latin typeface="Century Gothic"/>
              </a:rPr>
              <a:t>7 - 9</a:t>
            </a:r>
          </a:p>
        </p:txBody>
      </p:sp>
      <p:graphicFrame>
        <p:nvGraphicFramePr>
          <p:cNvPr id="45" name="Table 44">
            <a:extLst>
              <a:ext uri="{FF2B5EF4-FFF2-40B4-BE49-F238E27FC236}">
                <a16:creationId xmlns:a16="http://schemas.microsoft.com/office/drawing/2014/main" id="{245D5B05-C735-4B83-1E4A-3096FCB49B3D}"/>
              </a:ext>
            </a:extLst>
          </p:cNvPr>
          <p:cNvGraphicFramePr>
            <a:graphicFrameLocks noGrp="1"/>
          </p:cNvGraphicFramePr>
          <p:nvPr>
            <p:extLst>
              <p:ext uri="{D42A27DB-BD31-4B8C-83A1-F6EECF244321}">
                <p14:modId xmlns:p14="http://schemas.microsoft.com/office/powerpoint/2010/main" val="2585345708"/>
              </p:ext>
            </p:extLst>
          </p:nvPr>
        </p:nvGraphicFramePr>
        <p:xfrm>
          <a:off x="8342264" y="4473491"/>
          <a:ext cx="3206447" cy="1717312"/>
        </p:xfrm>
        <a:graphic>
          <a:graphicData uri="http://schemas.openxmlformats.org/drawingml/2006/table">
            <a:tbl>
              <a:tblPr firstRow="1" bandRow="1">
                <a:tableStyleId>{5C22544A-7EE6-4342-B048-85BDC9FD1C3A}</a:tableStyleId>
              </a:tblPr>
              <a:tblGrid>
                <a:gridCol w="3206447">
                  <a:extLst>
                    <a:ext uri="{9D8B030D-6E8A-4147-A177-3AD203B41FA5}">
                      <a16:colId xmlns:a16="http://schemas.microsoft.com/office/drawing/2014/main" val="2471187538"/>
                    </a:ext>
                  </a:extLst>
                </a:gridCol>
              </a:tblGrid>
              <a:tr h="429328">
                <a:tc>
                  <a:txBody>
                    <a:bodyPr/>
                    <a:lstStyle/>
                    <a:p>
                      <a:pPr algn="ctr"/>
                      <a:r>
                        <a:rPr lang="en-US" b="1">
                          <a:solidFill>
                            <a:srgbClr val="404040"/>
                          </a:solidFill>
                          <a:latin typeface="Century Gothic"/>
                        </a:rPr>
                        <a:t>ERI Components</a:t>
                      </a:r>
                    </a:p>
                  </a:txBody>
                  <a:tcPr>
                    <a:solidFill>
                      <a:srgbClr val="FDB77A"/>
                    </a:solidFill>
                  </a:tcPr>
                </a:tc>
                <a:extLst>
                  <a:ext uri="{0D108BD9-81ED-4DB2-BD59-A6C34878D82A}">
                    <a16:rowId xmlns:a16="http://schemas.microsoft.com/office/drawing/2014/main" val="1285583485"/>
                  </a:ext>
                </a:extLst>
              </a:tr>
              <a:tr h="429328">
                <a:tc>
                  <a:txBody>
                    <a:bodyPr/>
                    <a:lstStyle/>
                    <a:p>
                      <a:pPr algn="ctr"/>
                      <a:r>
                        <a:rPr lang="en-US">
                          <a:solidFill>
                            <a:srgbClr val="404040"/>
                          </a:solidFill>
                          <a:latin typeface="Century Gothic"/>
                        </a:rPr>
                        <a:t>Canopy Cover</a:t>
                      </a:r>
                    </a:p>
                  </a:txBody>
                  <a:tcPr>
                    <a:solidFill>
                      <a:srgbClr val="FEF0D9"/>
                    </a:solidFill>
                  </a:tcPr>
                </a:tc>
                <a:extLst>
                  <a:ext uri="{0D108BD9-81ED-4DB2-BD59-A6C34878D82A}">
                    <a16:rowId xmlns:a16="http://schemas.microsoft.com/office/drawing/2014/main" val="3567588668"/>
                  </a:ext>
                </a:extLst>
              </a:tr>
              <a:tr h="429328">
                <a:tc>
                  <a:txBody>
                    <a:bodyPr/>
                    <a:lstStyle/>
                    <a:p>
                      <a:pPr algn="ctr"/>
                      <a:r>
                        <a:rPr lang="en-US">
                          <a:solidFill>
                            <a:srgbClr val="404040"/>
                          </a:solidFill>
                          <a:latin typeface="Century Gothic"/>
                        </a:rPr>
                        <a:t>LST</a:t>
                      </a:r>
                    </a:p>
                  </a:txBody>
                  <a:tcPr>
                    <a:solidFill>
                      <a:srgbClr val="FEF0D9"/>
                    </a:solidFill>
                  </a:tcPr>
                </a:tc>
                <a:extLst>
                  <a:ext uri="{0D108BD9-81ED-4DB2-BD59-A6C34878D82A}">
                    <a16:rowId xmlns:a16="http://schemas.microsoft.com/office/drawing/2014/main" val="2641361544"/>
                  </a:ext>
                </a:extLst>
              </a:tr>
              <a:tr h="429328">
                <a:tc>
                  <a:txBody>
                    <a:bodyPr/>
                    <a:lstStyle/>
                    <a:p>
                      <a:pPr algn="ctr"/>
                      <a:r>
                        <a:rPr lang="en-US">
                          <a:solidFill>
                            <a:srgbClr val="404040"/>
                          </a:solidFill>
                          <a:latin typeface="Century Gothic"/>
                        </a:rPr>
                        <a:t>NDVI</a:t>
                      </a:r>
                    </a:p>
                  </a:txBody>
                  <a:tcPr>
                    <a:solidFill>
                      <a:srgbClr val="FEF0D9"/>
                    </a:solidFill>
                  </a:tcPr>
                </a:tc>
                <a:extLst>
                  <a:ext uri="{0D108BD9-81ED-4DB2-BD59-A6C34878D82A}">
                    <a16:rowId xmlns:a16="http://schemas.microsoft.com/office/drawing/2014/main" val="3217192342"/>
                  </a:ext>
                </a:extLst>
              </a:tr>
            </a:tbl>
          </a:graphicData>
        </a:graphic>
      </p:graphicFrame>
      <p:sp>
        <p:nvSpPr>
          <p:cNvPr id="47" name="TextBox 5">
            <a:extLst>
              <a:ext uri="{FF2B5EF4-FFF2-40B4-BE49-F238E27FC236}">
                <a16:creationId xmlns:a16="http://schemas.microsoft.com/office/drawing/2014/main" id="{BB1CD689-2F9C-B290-744F-60E4D2D8E5F0}"/>
              </a:ext>
            </a:extLst>
          </p:cNvPr>
          <p:cNvSpPr txBox="1"/>
          <p:nvPr/>
        </p:nvSpPr>
        <p:spPr>
          <a:xfrm>
            <a:off x="1098896" y="6114247"/>
            <a:ext cx="7438220"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ea typeface="Calibri"/>
                <a:cs typeface="Calibri"/>
              </a:rPr>
              <a:t>Basemap Credits: </a:t>
            </a:r>
            <a:r>
              <a:rPr lang="en-US" sz="1000">
                <a:solidFill>
                  <a:schemeClr val="tx1">
                    <a:lumMod val="75000"/>
                    <a:lumOff val="25000"/>
                  </a:schemeClr>
                </a:solidFill>
                <a:latin typeface="Century Gothic"/>
                <a:ea typeface="+mn-lt"/>
                <a:cs typeface="+mn-lt"/>
              </a:rPr>
              <a:t>Esri, HERE, Garmin, INCREMENT P, © OpenStreetMap contributors, and the GIS User Community</a:t>
            </a:r>
          </a:p>
        </p:txBody>
      </p:sp>
    </p:spTree>
    <p:extLst>
      <p:ext uri="{BB962C8B-B14F-4D97-AF65-F5344CB8AC3E}">
        <p14:creationId xmlns:p14="http://schemas.microsoft.com/office/powerpoint/2010/main" val="153723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A02CB-1858-49B3-69CF-2CA9FC88462E}"/>
            </a:ext>
          </a:extLst>
        </p:cNvPr>
        <p:cNvGrpSpPr/>
        <p:nvPr/>
      </p:nvGrpSpPr>
      <p:grpSpPr>
        <a:xfrm>
          <a:off x="0" y="0"/>
          <a:ext cx="0" cy="0"/>
          <a:chOff x="0" y="0"/>
          <a:chExt cx="0" cy="0"/>
        </a:xfrm>
      </p:grpSpPr>
      <p:pic>
        <p:nvPicPr>
          <p:cNvPr id="6" name="Picture 5" descr="A map of a city&#10;&#10;AI-generated content may be incorrect.">
            <a:extLst>
              <a:ext uri="{FF2B5EF4-FFF2-40B4-BE49-F238E27FC236}">
                <a16:creationId xmlns:a16="http://schemas.microsoft.com/office/drawing/2014/main" id="{7DB64866-37DF-0E44-C917-234BD04D201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57921" y="983845"/>
            <a:ext cx="6928573" cy="5333639"/>
          </a:xfrm>
          <a:prstGeom prst="rect">
            <a:avLst/>
          </a:prstGeom>
        </p:spPr>
      </p:pic>
      <p:sp>
        <p:nvSpPr>
          <p:cNvPr id="2" name="Text Placeholder 1">
            <a:extLst>
              <a:ext uri="{FF2B5EF4-FFF2-40B4-BE49-F238E27FC236}">
                <a16:creationId xmlns:a16="http://schemas.microsoft.com/office/drawing/2014/main" id="{39A8D0F9-7FC6-725D-333C-C3F802D75A8E}"/>
              </a:ext>
            </a:extLst>
          </p:cNvPr>
          <p:cNvSpPr>
            <a:spLocks noGrp="1"/>
          </p:cNvSpPr>
          <p:nvPr>
            <p:ph type="body" sz="quarter" idx="17"/>
          </p:nvPr>
        </p:nvSpPr>
        <p:spPr/>
        <p:txBody>
          <a:bodyPr vert="horz" lIns="91440" tIns="45720" rIns="91440" bIns="45720" rtlCol="0" anchor="t">
            <a:noAutofit/>
          </a:bodyPr>
          <a:lstStyle/>
          <a:p>
            <a:r>
              <a:rPr lang="en-US">
                <a:latin typeface="Century Gothic"/>
              </a:rPr>
              <a:t>Urban Heat: 2022 – 2024</a:t>
            </a:r>
            <a:endParaRPr lang="en-US"/>
          </a:p>
        </p:txBody>
      </p:sp>
      <p:sp>
        <p:nvSpPr>
          <p:cNvPr id="3" name="Slide Number Placeholder 2">
            <a:extLst>
              <a:ext uri="{FF2B5EF4-FFF2-40B4-BE49-F238E27FC236}">
                <a16:creationId xmlns:a16="http://schemas.microsoft.com/office/drawing/2014/main" id="{9C2CB216-CC84-854C-F014-ABF7877EAEA4}"/>
              </a:ext>
            </a:extLst>
          </p:cNvPr>
          <p:cNvSpPr>
            <a:spLocks noGrp="1"/>
          </p:cNvSpPr>
          <p:nvPr>
            <p:ph type="sldNum" sz="quarter" idx="10"/>
          </p:nvPr>
        </p:nvSpPr>
        <p:spPr/>
        <p:txBody>
          <a:bodyPr/>
          <a:lstStyle/>
          <a:p>
            <a:fld id="{9C3AC94F-0BCF-4004-89AE-D672EB8CABD9}" type="slidenum">
              <a:rPr lang="en-US" smtClean="0"/>
              <a:pPr/>
              <a:t>24</a:t>
            </a:fld>
            <a:endParaRPr lang="en-US"/>
          </a:p>
        </p:txBody>
      </p:sp>
      <p:sp>
        <p:nvSpPr>
          <p:cNvPr id="7" name="Text Placeholder 6">
            <a:extLst>
              <a:ext uri="{FF2B5EF4-FFF2-40B4-BE49-F238E27FC236}">
                <a16:creationId xmlns:a16="http://schemas.microsoft.com/office/drawing/2014/main" id="{6819C3EB-8999-D911-6F28-5B3DBCB94011}"/>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4" name="TextBox 3">
            <a:extLst>
              <a:ext uri="{FF2B5EF4-FFF2-40B4-BE49-F238E27FC236}">
                <a16:creationId xmlns:a16="http://schemas.microsoft.com/office/drawing/2014/main" id="{2F720E16-A3A3-BC7F-66AB-E1AC5F34FB27}"/>
              </a:ext>
            </a:extLst>
          </p:cNvPr>
          <p:cNvSpPr txBox="1"/>
          <p:nvPr/>
        </p:nvSpPr>
        <p:spPr>
          <a:xfrm>
            <a:off x="6697407" y="3428019"/>
            <a:ext cx="33234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lumMod val="76000"/>
                    <a:lumOff val="24000"/>
                  </a:schemeClr>
                </a:solidFill>
                <a:latin typeface="Century Gothic"/>
                <a:ea typeface="Calibri"/>
                <a:cs typeface="Calibri"/>
              </a:rPr>
              <a:t>Median Urban </a:t>
            </a:r>
            <a:endParaRPr lang="en-US">
              <a:solidFill>
                <a:schemeClr val="tx1">
                  <a:lumMod val="76000"/>
                  <a:lumOff val="24000"/>
                </a:schemeClr>
              </a:solidFill>
              <a:latin typeface="Calibri" panose="020F0502020204030204"/>
              <a:ea typeface="Calibri"/>
              <a:cs typeface="Calibri"/>
            </a:endParaRPr>
          </a:p>
          <a:p>
            <a:pPr algn="ctr"/>
            <a:r>
              <a:rPr lang="en-US" sz="2000">
                <a:solidFill>
                  <a:schemeClr val="tx1">
                    <a:lumMod val="76000"/>
                    <a:lumOff val="24000"/>
                  </a:schemeClr>
                </a:solidFill>
                <a:latin typeface="Century Gothic"/>
                <a:ea typeface="Calibri"/>
                <a:cs typeface="Calibri"/>
              </a:rPr>
              <a:t>Heat (</a:t>
            </a:r>
            <a:r>
              <a:rPr lang="en-US" sz="2000">
                <a:solidFill>
                  <a:schemeClr val="tx1">
                    <a:lumMod val="76000"/>
                    <a:lumOff val="24000"/>
                  </a:schemeClr>
                </a:solidFill>
                <a:latin typeface="Century Gothic"/>
                <a:ea typeface="+mn-lt"/>
                <a:cs typeface="+mn-lt"/>
              </a:rPr>
              <a:t>°F)</a:t>
            </a:r>
            <a:endParaRPr lang="en-US" sz="2000">
              <a:solidFill>
                <a:schemeClr val="tx1">
                  <a:lumMod val="76000"/>
                  <a:lumOff val="24000"/>
                </a:schemeClr>
              </a:solidFill>
              <a:latin typeface="Century Gothic"/>
            </a:endParaRPr>
          </a:p>
        </p:txBody>
      </p:sp>
      <p:sp>
        <p:nvSpPr>
          <p:cNvPr id="5" name="TextBox 4">
            <a:extLst>
              <a:ext uri="{FF2B5EF4-FFF2-40B4-BE49-F238E27FC236}">
                <a16:creationId xmlns:a16="http://schemas.microsoft.com/office/drawing/2014/main" id="{A8D3DBF9-08B6-B9C8-E6A2-2AB269F0ED4B}"/>
              </a:ext>
            </a:extLst>
          </p:cNvPr>
          <p:cNvSpPr txBox="1"/>
          <p:nvPr/>
        </p:nvSpPr>
        <p:spPr>
          <a:xfrm>
            <a:off x="7352252" y="5656062"/>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5</a:t>
            </a:r>
          </a:p>
        </p:txBody>
      </p:sp>
      <p:sp>
        <p:nvSpPr>
          <p:cNvPr id="12" name="TextBox 11">
            <a:extLst>
              <a:ext uri="{FF2B5EF4-FFF2-40B4-BE49-F238E27FC236}">
                <a16:creationId xmlns:a16="http://schemas.microsoft.com/office/drawing/2014/main" id="{281AB771-013A-97DF-1B84-DEFEEABFD0BF}"/>
              </a:ext>
            </a:extLst>
          </p:cNvPr>
          <p:cNvSpPr txBox="1"/>
          <p:nvPr/>
        </p:nvSpPr>
        <p:spPr>
          <a:xfrm>
            <a:off x="8051317" y="5655753"/>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10</a:t>
            </a:r>
          </a:p>
        </p:txBody>
      </p:sp>
      <p:sp>
        <p:nvSpPr>
          <p:cNvPr id="29" name="TextBox 28">
            <a:extLst>
              <a:ext uri="{FF2B5EF4-FFF2-40B4-BE49-F238E27FC236}">
                <a16:creationId xmlns:a16="http://schemas.microsoft.com/office/drawing/2014/main" id="{43C0B036-0171-DB1E-EC29-B504C7013DB7}"/>
              </a:ext>
            </a:extLst>
          </p:cNvPr>
          <p:cNvSpPr txBox="1"/>
          <p:nvPr/>
        </p:nvSpPr>
        <p:spPr>
          <a:xfrm>
            <a:off x="8726362" y="5655752"/>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15 mi</a:t>
            </a:r>
          </a:p>
        </p:txBody>
      </p:sp>
      <p:sp>
        <p:nvSpPr>
          <p:cNvPr id="30" name="TextBox 29">
            <a:extLst>
              <a:ext uri="{FF2B5EF4-FFF2-40B4-BE49-F238E27FC236}">
                <a16:creationId xmlns:a16="http://schemas.microsoft.com/office/drawing/2014/main" id="{8AA89E52-0C6A-0884-268D-E1868209AE67}"/>
              </a:ext>
            </a:extLst>
          </p:cNvPr>
          <p:cNvSpPr txBox="1"/>
          <p:nvPr/>
        </p:nvSpPr>
        <p:spPr>
          <a:xfrm>
            <a:off x="6655065" y="5665399"/>
            <a:ext cx="671857" cy="297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tx1">
                    <a:lumMod val="76000"/>
                    <a:lumOff val="24000"/>
                  </a:schemeClr>
                </a:solidFill>
                <a:latin typeface="Century Gothic"/>
                <a:ea typeface="Calibri"/>
                <a:cs typeface="Calibri"/>
              </a:rPr>
              <a:t>0</a:t>
            </a:r>
          </a:p>
        </p:txBody>
      </p:sp>
      <p:sp>
        <p:nvSpPr>
          <p:cNvPr id="32" name="TextBox 31">
            <a:extLst>
              <a:ext uri="{FF2B5EF4-FFF2-40B4-BE49-F238E27FC236}">
                <a16:creationId xmlns:a16="http://schemas.microsoft.com/office/drawing/2014/main" id="{24E7923B-622C-E7F4-CA71-69905F2EF436}"/>
              </a:ext>
            </a:extLst>
          </p:cNvPr>
          <p:cNvSpPr txBox="1"/>
          <p:nvPr/>
        </p:nvSpPr>
        <p:spPr>
          <a:xfrm>
            <a:off x="6010333" y="5360298"/>
            <a:ext cx="681825" cy="327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5000"/>
                    <a:lumOff val="25000"/>
                  </a:schemeClr>
                </a:solidFill>
                <a:latin typeface="Century Gothic"/>
                <a:ea typeface="Calibri"/>
                <a:cs typeface="Calibri"/>
              </a:rPr>
              <a:t>N</a:t>
            </a:r>
          </a:p>
        </p:txBody>
      </p:sp>
      <p:sp>
        <p:nvSpPr>
          <p:cNvPr id="34" name="Freeform 24">
            <a:extLst>
              <a:ext uri="{FF2B5EF4-FFF2-40B4-BE49-F238E27FC236}">
                <a16:creationId xmlns:a16="http://schemas.microsoft.com/office/drawing/2014/main" id="{05AA45E2-81E9-4F50-9F99-6BED92AAFAE0}"/>
              </a:ext>
            </a:extLst>
          </p:cNvPr>
          <p:cNvSpPr/>
          <p:nvPr/>
        </p:nvSpPr>
        <p:spPr>
          <a:xfrm>
            <a:off x="6058948" y="5683131"/>
            <a:ext cx="255098" cy="379735"/>
          </a:xfrm>
          <a:custGeom>
            <a:avLst/>
            <a:gdLst>
              <a:gd name="connsiteX0" fmla="*/ 0 w 504092"/>
              <a:gd name="connsiteY0" fmla="*/ 750277 h 754184"/>
              <a:gd name="connsiteX1" fmla="*/ 246185 w 504092"/>
              <a:gd name="connsiteY1" fmla="*/ 0 h 754184"/>
              <a:gd name="connsiteX2" fmla="*/ 504092 w 504092"/>
              <a:gd name="connsiteY2" fmla="*/ 754184 h 754184"/>
              <a:gd name="connsiteX3" fmla="*/ 257908 w 504092"/>
              <a:gd name="connsiteY3" fmla="*/ 590061 h 754184"/>
              <a:gd name="connsiteX4" fmla="*/ 0 w 504092"/>
              <a:gd name="connsiteY4" fmla="*/ 750277 h 754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92" h="754184">
                <a:moveTo>
                  <a:pt x="0" y="750277"/>
                </a:moveTo>
                <a:lnTo>
                  <a:pt x="246185" y="0"/>
                </a:lnTo>
                <a:lnTo>
                  <a:pt x="504092" y="754184"/>
                </a:lnTo>
                <a:lnTo>
                  <a:pt x="257908" y="590061"/>
                </a:lnTo>
                <a:lnTo>
                  <a:pt x="0" y="750277"/>
                </a:lnTo>
                <a:close/>
              </a:path>
            </a:pathLst>
          </a:cu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a:ea typeface="+mn-ea"/>
              <a:cs typeface="+mn-cs"/>
            </a:endParaRPr>
          </a:p>
        </p:txBody>
      </p:sp>
      <p:grpSp>
        <p:nvGrpSpPr>
          <p:cNvPr id="25" name="Group 24">
            <a:extLst>
              <a:ext uri="{FF2B5EF4-FFF2-40B4-BE49-F238E27FC236}">
                <a16:creationId xmlns:a16="http://schemas.microsoft.com/office/drawing/2014/main" id="{39E88A15-D054-C288-829A-267AD38BA991}"/>
              </a:ext>
            </a:extLst>
          </p:cNvPr>
          <p:cNvGrpSpPr/>
          <p:nvPr/>
        </p:nvGrpSpPr>
        <p:grpSpPr>
          <a:xfrm>
            <a:off x="7846722" y="4140698"/>
            <a:ext cx="1452649" cy="1447628"/>
            <a:chOff x="8162114" y="4102116"/>
            <a:chExt cx="1452649" cy="1447628"/>
          </a:xfrm>
        </p:grpSpPr>
        <p:sp>
          <p:nvSpPr>
            <p:cNvPr id="17" name="TextBox 16">
              <a:extLst>
                <a:ext uri="{FF2B5EF4-FFF2-40B4-BE49-F238E27FC236}">
                  <a16:creationId xmlns:a16="http://schemas.microsoft.com/office/drawing/2014/main" id="{114E520E-86E6-1FD5-80AF-A3BEBF3D111A}"/>
                </a:ext>
              </a:extLst>
            </p:cNvPr>
            <p:cNvSpPr txBox="1"/>
            <p:nvPr/>
          </p:nvSpPr>
          <p:spPr>
            <a:xfrm>
              <a:off x="8305624" y="4102116"/>
              <a:ext cx="95793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&lt; -15</a:t>
              </a:r>
              <a:r>
                <a:rPr lang="en-US" sz="1000">
                  <a:ea typeface="+mn-lt"/>
                  <a:cs typeface="+mn-lt"/>
                </a:rPr>
                <a:t>°</a:t>
              </a:r>
              <a:endParaRPr lang="en-US" sz="1000">
                <a:latin typeface="Century Gothic"/>
                <a:ea typeface="Calibri"/>
                <a:cs typeface="Calibri"/>
              </a:endParaRPr>
            </a:p>
          </p:txBody>
        </p:sp>
        <p:sp>
          <p:nvSpPr>
            <p:cNvPr id="18" name="TextBox 17">
              <a:extLst>
                <a:ext uri="{FF2B5EF4-FFF2-40B4-BE49-F238E27FC236}">
                  <a16:creationId xmlns:a16="http://schemas.microsoft.com/office/drawing/2014/main" id="{F994A416-E5D5-B20D-263F-12BBE0D8C9FA}"/>
                </a:ext>
              </a:extLst>
            </p:cNvPr>
            <p:cNvSpPr txBox="1"/>
            <p:nvPr/>
          </p:nvSpPr>
          <p:spPr>
            <a:xfrm>
              <a:off x="8303730" y="4266300"/>
              <a:ext cx="1309140" cy="251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-15</a:t>
              </a:r>
              <a:r>
                <a:rPr lang="en-US" sz="1000">
                  <a:ea typeface="+mn-lt"/>
                  <a:cs typeface="+mn-lt"/>
                </a:rPr>
                <a:t>°</a:t>
              </a:r>
              <a:r>
                <a:rPr lang="en-US" sz="1000">
                  <a:latin typeface="Century Gothic"/>
                  <a:ea typeface="Calibri"/>
                  <a:cs typeface="Calibri"/>
                </a:rPr>
                <a:t> - -10</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19" name="TextBox 18">
              <a:extLst>
                <a:ext uri="{FF2B5EF4-FFF2-40B4-BE49-F238E27FC236}">
                  <a16:creationId xmlns:a16="http://schemas.microsoft.com/office/drawing/2014/main" id="{95F60333-36A9-9799-C02C-6F5DA4A6E801}"/>
                </a:ext>
              </a:extLst>
            </p:cNvPr>
            <p:cNvSpPr txBox="1"/>
            <p:nvPr/>
          </p:nvSpPr>
          <p:spPr>
            <a:xfrm>
              <a:off x="8305623" y="4455344"/>
              <a:ext cx="130914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-10</a:t>
              </a:r>
              <a:r>
                <a:rPr lang="en-US" sz="1000">
                  <a:ea typeface="+mn-lt"/>
                  <a:cs typeface="+mn-lt"/>
                </a:rPr>
                <a:t>°</a:t>
              </a:r>
              <a:r>
                <a:rPr lang="en-US" sz="1000">
                  <a:latin typeface="Century Gothic"/>
                  <a:ea typeface="Calibri"/>
                  <a:cs typeface="Calibri"/>
                </a:rPr>
                <a:t> - -5</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20" name="TextBox 19">
              <a:extLst>
                <a:ext uri="{FF2B5EF4-FFF2-40B4-BE49-F238E27FC236}">
                  <a16:creationId xmlns:a16="http://schemas.microsoft.com/office/drawing/2014/main" id="{109E0812-8FC2-407A-63E5-8FBE68D3F496}"/>
                </a:ext>
              </a:extLst>
            </p:cNvPr>
            <p:cNvSpPr txBox="1"/>
            <p:nvPr/>
          </p:nvSpPr>
          <p:spPr>
            <a:xfrm>
              <a:off x="8305620" y="4627146"/>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-5</a:t>
              </a:r>
              <a:r>
                <a:rPr lang="en-US" sz="1000">
                  <a:ea typeface="+mn-lt"/>
                  <a:cs typeface="+mn-lt"/>
                </a:rPr>
                <a:t>°</a:t>
              </a:r>
              <a:r>
                <a:rPr lang="en-US" sz="1000">
                  <a:latin typeface="Century Gothic"/>
                  <a:ea typeface="Calibri"/>
                  <a:cs typeface="Calibri"/>
                </a:rPr>
                <a:t> - 0</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21" name="TextBox 20">
              <a:extLst>
                <a:ext uri="{FF2B5EF4-FFF2-40B4-BE49-F238E27FC236}">
                  <a16:creationId xmlns:a16="http://schemas.microsoft.com/office/drawing/2014/main" id="{E9DFD5C1-BBED-9952-724F-0520A6C48DBD}"/>
                </a:ext>
              </a:extLst>
            </p:cNvPr>
            <p:cNvSpPr txBox="1"/>
            <p:nvPr/>
          </p:nvSpPr>
          <p:spPr>
            <a:xfrm>
              <a:off x="8285579" y="4798706"/>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0</a:t>
              </a:r>
              <a:r>
                <a:rPr lang="en-US" sz="1000">
                  <a:ea typeface="+mn-lt"/>
                  <a:cs typeface="+mn-lt"/>
                </a:rPr>
                <a:t>°</a:t>
              </a:r>
              <a:r>
                <a:rPr lang="en-US" sz="1000">
                  <a:latin typeface="Century Gothic"/>
                  <a:ea typeface="Calibri"/>
                  <a:cs typeface="Calibri"/>
                </a:rPr>
                <a:t> - 5</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22" name="TextBox 21">
              <a:extLst>
                <a:ext uri="{FF2B5EF4-FFF2-40B4-BE49-F238E27FC236}">
                  <a16:creationId xmlns:a16="http://schemas.microsoft.com/office/drawing/2014/main" id="{F743CFF2-BA6E-143C-FF85-602EB1D081A4}"/>
                </a:ext>
              </a:extLst>
            </p:cNvPr>
            <p:cNvSpPr txBox="1"/>
            <p:nvPr/>
          </p:nvSpPr>
          <p:spPr>
            <a:xfrm>
              <a:off x="8285579" y="4960161"/>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5</a:t>
              </a:r>
              <a:r>
                <a:rPr lang="en-US" sz="1000">
                  <a:ea typeface="+mn-lt"/>
                  <a:cs typeface="+mn-lt"/>
                </a:rPr>
                <a:t>°</a:t>
              </a:r>
              <a:r>
                <a:rPr lang="en-US" sz="1000">
                  <a:latin typeface="Century Gothic"/>
                  <a:ea typeface="Calibri"/>
                  <a:cs typeface="Calibri"/>
                </a:rPr>
                <a:t> - 10</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23" name="TextBox 22">
              <a:extLst>
                <a:ext uri="{FF2B5EF4-FFF2-40B4-BE49-F238E27FC236}">
                  <a16:creationId xmlns:a16="http://schemas.microsoft.com/office/drawing/2014/main" id="{48122563-D7E0-C8A6-B026-02340DD86B9F}"/>
                </a:ext>
              </a:extLst>
            </p:cNvPr>
            <p:cNvSpPr txBox="1"/>
            <p:nvPr/>
          </p:nvSpPr>
          <p:spPr>
            <a:xfrm>
              <a:off x="8285579" y="5131962"/>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10</a:t>
              </a:r>
              <a:r>
                <a:rPr lang="en-US" sz="1000">
                  <a:ea typeface="+mn-lt"/>
                  <a:cs typeface="+mn-lt"/>
                </a:rPr>
                <a:t>°</a:t>
              </a:r>
              <a:r>
                <a:rPr lang="en-US" sz="1000">
                  <a:latin typeface="Century Gothic"/>
                  <a:ea typeface="Calibri"/>
                  <a:cs typeface="Calibri"/>
                </a:rPr>
                <a:t> - 15</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24" name="TextBox 23">
              <a:extLst>
                <a:ext uri="{FF2B5EF4-FFF2-40B4-BE49-F238E27FC236}">
                  <a16:creationId xmlns:a16="http://schemas.microsoft.com/office/drawing/2014/main" id="{20B67366-5BE3-1DF4-B7D0-339D96D0177A}"/>
                </a:ext>
              </a:extLst>
            </p:cNvPr>
            <p:cNvSpPr txBox="1"/>
            <p:nvPr/>
          </p:nvSpPr>
          <p:spPr>
            <a:xfrm>
              <a:off x="8305620" y="5303523"/>
              <a:ext cx="111974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latin typeface="Century Gothic"/>
                  <a:ea typeface="Calibri"/>
                  <a:cs typeface="Calibri"/>
                </a:rPr>
                <a:t>&gt;15</a:t>
              </a:r>
              <a:r>
                <a:rPr lang="en-US" sz="1000">
                  <a:ea typeface="+mn-lt"/>
                  <a:cs typeface="+mn-lt"/>
                </a:rPr>
                <a:t>°</a:t>
              </a:r>
              <a:r>
                <a:rPr lang="en-US" sz="1000">
                  <a:latin typeface="Century Gothic"/>
                  <a:ea typeface="Calibri"/>
                  <a:cs typeface="Calibri"/>
                </a:rPr>
                <a:t> </a:t>
              </a:r>
              <a:endParaRPr lang="en-US" sz="1000">
                <a:latin typeface="Century Gothic"/>
              </a:endParaRPr>
            </a:p>
          </p:txBody>
        </p:sp>
        <p:sp>
          <p:nvSpPr>
            <p:cNvPr id="10" name="Rectangle 9">
              <a:extLst>
                <a:ext uri="{FF2B5EF4-FFF2-40B4-BE49-F238E27FC236}">
                  <a16:creationId xmlns:a16="http://schemas.microsoft.com/office/drawing/2014/main" id="{ED0E18C6-EB68-AAD8-9FFE-C71718609199}"/>
                </a:ext>
              </a:extLst>
            </p:cNvPr>
            <p:cNvSpPr/>
            <p:nvPr/>
          </p:nvSpPr>
          <p:spPr>
            <a:xfrm>
              <a:off x="8162118" y="4179639"/>
              <a:ext cx="144372" cy="122956"/>
            </a:xfrm>
            <a:prstGeom prst="rect">
              <a:avLst/>
            </a:prstGeom>
            <a:solidFill>
              <a:srgbClr val="05306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7B04C8-2E6E-F1DF-7E1F-94A04AB930B9}"/>
                </a:ext>
              </a:extLst>
            </p:cNvPr>
            <p:cNvSpPr/>
            <p:nvPr/>
          </p:nvSpPr>
          <p:spPr>
            <a:xfrm>
              <a:off x="8162117" y="4347731"/>
              <a:ext cx="144372" cy="122956"/>
            </a:xfrm>
            <a:prstGeom prst="rect">
              <a:avLst/>
            </a:prstGeom>
            <a:solidFill>
              <a:srgbClr val="3079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033EC88-6B9C-0B5C-1788-D95E12702748}"/>
                </a:ext>
              </a:extLst>
            </p:cNvPr>
            <p:cNvSpPr/>
            <p:nvPr/>
          </p:nvSpPr>
          <p:spPr>
            <a:xfrm>
              <a:off x="8162117" y="4525161"/>
              <a:ext cx="144372" cy="122956"/>
            </a:xfrm>
            <a:prstGeom prst="rect">
              <a:avLst/>
            </a:prstGeom>
            <a:solidFill>
              <a:srgbClr val="87BE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69AE75-081D-A0D7-6CA8-8BB7045FF4C3}"/>
                </a:ext>
              </a:extLst>
            </p:cNvPr>
            <p:cNvSpPr/>
            <p:nvPr/>
          </p:nvSpPr>
          <p:spPr>
            <a:xfrm>
              <a:off x="8162116" y="4693255"/>
              <a:ext cx="144372" cy="122956"/>
            </a:xfrm>
            <a:prstGeom prst="rect">
              <a:avLst/>
            </a:prstGeom>
            <a:solidFill>
              <a:srgbClr val="DCEA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E69C86-DCDC-66B9-5EB6-E294699D0527}"/>
                </a:ext>
              </a:extLst>
            </p:cNvPr>
            <p:cNvSpPr/>
            <p:nvPr/>
          </p:nvSpPr>
          <p:spPr>
            <a:xfrm>
              <a:off x="8162116" y="4861346"/>
              <a:ext cx="144372" cy="122956"/>
            </a:xfrm>
            <a:prstGeom prst="rect">
              <a:avLst/>
            </a:prstGeom>
            <a:solidFill>
              <a:srgbClr val="FBE3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5E27B7D-6BFF-2314-D8E8-B9B0227517AC}"/>
                </a:ext>
              </a:extLst>
            </p:cNvPr>
            <p:cNvSpPr/>
            <p:nvPr/>
          </p:nvSpPr>
          <p:spPr>
            <a:xfrm>
              <a:off x="8162115" y="5029439"/>
              <a:ext cx="144372" cy="122956"/>
            </a:xfrm>
            <a:prstGeom prst="rect">
              <a:avLst/>
            </a:prstGeom>
            <a:solidFill>
              <a:srgbClr val="F09B7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5A4742F-ADC9-EDC2-CC90-F5E402180C78}"/>
                </a:ext>
              </a:extLst>
            </p:cNvPr>
            <p:cNvSpPr/>
            <p:nvPr/>
          </p:nvSpPr>
          <p:spPr>
            <a:xfrm>
              <a:off x="8162116" y="5188191"/>
              <a:ext cx="144372" cy="122956"/>
            </a:xfrm>
            <a:prstGeom prst="rect">
              <a:avLst/>
            </a:prstGeom>
            <a:solidFill>
              <a:srgbClr val="C137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E80E685-36BC-A7E5-ADC1-63BB978071F1}"/>
                </a:ext>
              </a:extLst>
            </p:cNvPr>
            <p:cNvSpPr/>
            <p:nvPr/>
          </p:nvSpPr>
          <p:spPr>
            <a:xfrm>
              <a:off x="8162114" y="5346946"/>
              <a:ext cx="144372" cy="122956"/>
            </a:xfrm>
            <a:prstGeom prst="rect">
              <a:avLst/>
            </a:prstGeom>
            <a:solidFill>
              <a:srgbClr val="6700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3750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83CA4-EEE1-8DBC-8192-B53CFDE12BD4}"/>
            </a:ext>
          </a:extLst>
        </p:cNvPr>
        <p:cNvGrpSpPr/>
        <p:nvPr/>
      </p:nvGrpSpPr>
      <p:grpSpPr>
        <a:xfrm>
          <a:off x="0" y="0"/>
          <a:ext cx="0" cy="0"/>
          <a:chOff x="0" y="0"/>
          <a:chExt cx="0" cy="0"/>
        </a:xfrm>
      </p:grpSpPr>
      <p:pic>
        <p:nvPicPr>
          <p:cNvPr id="35" name="Picture 34" descr="A map of a city&#10;&#10;AI-generated content may be incorrect.">
            <a:extLst>
              <a:ext uri="{FF2B5EF4-FFF2-40B4-BE49-F238E27FC236}">
                <a16:creationId xmlns:a16="http://schemas.microsoft.com/office/drawing/2014/main" id="{F63B3DA7-377F-DA0A-E22C-807CF081FF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1445" y="768684"/>
            <a:ext cx="6950007" cy="5320631"/>
          </a:xfrm>
          <a:prstGeom prst="rect">
            <a:avLst/>
          </a:prstGeom>
        </p:spPr>
      </p:pic>
      <p:sp>
        <p:nvSpPr>
          <p:cNvPr id="3" name="Slide Number Placeholder 2">
            <a:extLst>
              <a:ext uri="{FF2B5EF4-FFF2-40B4-BE49-F238E27FC236}">
                <a16:creationId xmlns:a16="http://schemas.microsoft.com/office/drawing/2014/main" id="{B27F69B7-5919-AC85-7CA7-AC043799781A}"/>
              </a:ext>
            </a:extLst>
          </p:cNvPr>
          <p:cNvSpPr>
            <a:spLocks noGrp="1"/>
          </p:cNvSpPr>
          <p:nvPr>
            <p:ph type="sldNum" sz="quarter" idx="10"/>
          </p:nvPr>
        </p:nvSpPr>
        <p:spPr/>
        <p:txBody>
          <a:bodyPr/>
          <a:lstStyle/>
          <a:p>
            <a:fld id="{9C3AC94F-0BCF-4004-89AE-D672EB8CABD9}" type="slidenum">
              <a:rPr lang="en-US" smtClean="0"/>
              <a:pPr/>
              <a:t>25</a:t>
            </a:fld>
            <a:endParaRPr lang="en-US"/>
          </a:p>
        </p:txBody>
      </p:sp>
      <p:sp>
        <p:nvSpPr>
          <p:cNvPr id="4" name="Text Placeholder 3">
            <a:extLst>
              <a:ext uri="{FF2B5EF4-FFF2-40B4-BE49-F238E27FC236}">
                <a16:creationId xmlns:a16="http://schemas.microsoft.com/office/drawing/2014/main" id="{7B6297F5-6222-7C0A-8854-F366133B09D6}"/>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47" name="TextBox 5">
            <a:extLst>
              <a:ext uri="{FF2B5EF4-FFF2-40B4-BE49-F238E27FC236}">
                <a16:creationId xmlns:a16="http://schemas.microsoft.com/office/drawing/2014/main" id="{F7CFDE03-AA6B-55B8-A289-1A3861B8D9FA}"/>
              </a:ext>
            </a:extLst>
          </p:cNvPr>
          <p:cNvSpPr txBox="1"/>
          <p:nvPr/>
        </p:nvSpPr>
        <p:spPr>
          <a:xfrm>
            <a:off x="857122" y="6083320"/>
            <a:ext cx="8159116"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solidFill>
                  <a:schemeClr val="tx1">
                    <a:lumMod val="75000"/>
                    <a:lumOff val="25000"/>
                  </a:schemeClr>
                </a:solidFill>
                <a:latin typeface="Century Gothic"/>
                <a:ea typeface="Calibri"/>
                <a:cs typeface="Calibri"/>
              </a:rPr>
              <a:t>Basemap Credits: </a:t>
            </a:r>
            <a:r>
              <a:rPr lang="en-US" sz="1000">
                <a:solidFill>
                  <a:srgbClr val="4C4C4C"/>
                </a:solidFill>
                <a:latin typeface="Century Gothic"/>
                <a:ea typeface="+mn-lt"/>
                <a:cs typeface="+mn-lt"/>
              </a:rPr>
              <a:t>Esri, HERE, Garmin, INCREMENT P, © OpenStreetMap contributors, and the GIS User Community</a:t>
            </a:r>
            <a:endParaRPr lang="en-US" sz="1000">
              <a:solidFill>
                <a:schemeClr val="tx1">
                  <a:lumMod val="75000"/>
                  <a:lumOff val="25000"/>
                </a:schemeClr>
              </a:solidFill>
              <a:latin typeface="Century Gothic"/>
              <a:ea typeface="+mn-lt"/>
              <a:cs typeface="+mn-lt"/>
            </a:endParaRPr>
          </a:p>
        </p:txBody>
      </p:sp>
      <p:sp>
        <p:nvSpPr>
          <p:cNvPr id="7" name="TextBox 11">
            <a:extLst>
              <a:ext uri="{FF2B5EF4-FFF2-40B4-BE49-F238E27FC236}">
                <a16:creationId xmlns:a16="http://schemas.microsoft.com/office/drawing/2014/main" id="{7EFD7689-0339-98E7-6279-F742A9188EE6}"/>
              </a:ext>
            </a:extLst>
          </p:cNvPr>
          <p:cNvSpPr txBox="1"/>
          <p:nvPr/>
        </p:nvSpPr>
        <p:spPr>
          <a:xfrm>
            <a:off x="857122" y="917389"/>
            <a:ext cx="2092814" cy="101566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6000"/>
                    <a:lumOff val="24000"/>
                  </a:schemeClr>
                </a:solidFill>
                <a:latin typeface="Century Gothic"/>
              </a:rPr>
              <a:t>Vegetation Health</a:t>
            </a:r>
          </a:p>
          <a:p>
            <a:pPr algn="ctr"/>
            <a:r>
              <a:rPr lang="en-US" sz="2000">
                <a:solidFill>
                  <a:schemeClr val="tx1">
                    <a:lumMod val="76000"/>
                    <a:lumOff val="24000"/>
                  </a:schemeClr>
                </a:solidFill>
                <a:latin typeface="Century Gothic"/>
              </a:rPr>
              <a:t>2022 – 2024</a:t>
            </a:r>
          </a:p>
        </p:txBody>
      </p:sp>
      <p:pic>
        <p:nvPicPr>
          <p:cNvPr id="11" name="Picture 10" descr="Shape&#10;&#10;Description automatically generated with low confidence">
            <a:extLst>
              <a:ext uri="{FF2B5EF4-FFF2-40B4-BE49-F238E27FC236}">
                <a16:creationId xmlns:a16="http://schemas.microsoft.com/office/drawing/2014/main" id="{6E436241-E570-DD87-8882-B2BD8CC181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0426" y="5462707"/>
            <a:ext cx="266700" cy="523875"/>
          </a:xfrm>
          <a:prstGeom prst="rect">
            <a:avLst/>
          </a:prstGeom>
        </p:spPr>
      </p:pic>
      <p:sp>
        <p:nvSpPr>
          <p:cNvPr id="13" name="TextBox 5">
            <a:extLst>
              <a:ext uri="{FF2B5EF4-FFF2-40B4-BE49-F238E27FC236}">
                <a16:creationId xmlns:a16="http://schemas.microsoft.com/office/drawing/2014/main" id="{52EE6DEE-E9FB-CCC9-2129-463D7B0E62EF}"/>
              </a:ext>
            </a:extLst>
          </p:cNvPr>
          <p:cNvSpPr txBox="1"/>
          <p:nvPr/>
        </p:nvSpPr>
        <p:spPr>
          <a:xfrm>
            <a:off x="5257096" y="5461488"/>
            <a:ext cx="252422"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0</a:t>
            </a:r>
          </a:p>
        </p:txBody>
      </p:sp>
      <p:sp>
        <p:nvSpPr>
          <p:cNvPr id="15" name="TextBox 5">
            <a:extLst>
              <a:ext uri="{FF2B5EF4-FFF2-40B4-BE49-F238E27FC236}">
                <a16:creationId xmlns:a16="http://schemas.microsoft.com/office/drawing/2014/main" id="{FED462EE-C4A7-EE77-0A00-69AD539B41A3}"/>
              </a:ext>
            </a:extLst>
          </p:cNvPr>
          <p:cNvSpPr txBox="1"/>
          <p:nvPr/>
        </p:nvSpPr>
        <p:spPr>
          <a:xfrm>
            <a:off x="5944677" y="5461488"/>
            <a:ext cx="252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5</a:t>
            </a:r>
          </a:p>
        </p:txBody>
      </p:sp>
      <p:sp>
        <p:nvSpPr>
          <p:cNvPr id="17" name="TextBox 5">
            <a:extLst>
              <a:ext uri="{FF2B5EF4-FFF2-40B4-BE49-F238E27FC236}">
                <a16:creationId xmlns:a16="http://schemas.microsoft.com/office/drawing/2014/main" id="{D1FCC7B0-ACD7-1C37-25C7-420A97798C8C}"/>
              </a:ext>
            </a:extLst>
          </p:cNvPr>
          <p:cNvSpPr txBox="1"/>
          <p:nvPr/>
        </p:nvSpPr>
        <p:spPr>
          <a:xfrm>
            <a:off x="6630682" y="5461440"/>
            <a:ext cx="46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panose="020B0502020202020204" pitchFamily="34" charset="0"/>
              </a:rPr>
              <a:t>10</a:t>
            </a:r>
          </a:p>
        </p:txBody>
      </p:sp>
      <p:sp>
        <p:nvSpPr>
          <p:cNvPr id="19" name="TextBox 5">
            <a:extLst>
              <a:ext uri="{FF2B5EF4-FFF2-40B4-BE49-F238E27FC236}">
                <a16:creationId xmlns:a16="http://schemas.microsoft.com/office/drawing/2014/main" id="{D3ABD30F-775E-27E2-8D03-6863079D1B3A}"/>
              </a:ext>
            </a:extLst>
          </p:cNvPr>
          <p:cNvSpPr txBox="1"/>
          <p:nvPr/>
        </p:nvSpPr>
        <p:spPr>
          <a:xfrm>
            <a:off x="7204629" y="5460804"/>
            <a:ext cx="828422" cy="307777"/>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Century Gothic"/>
              </a:rPr>
              <a:t>15 mi</a:t>
            </a:r>
            <a:endParaRPr lang="en-US" sz="1400">
              <a:solidFill>
                <a:schemeClr val="tx1">
                  <a:lumMod val="75000"/>
                  <a:lumOff val="25000"/>
                </a:schemeClr>
              </a:solidFill>
              <a:latin typeface="Century Gothic" panose="020B0502020202020204" pitchFamily="34" charset="0"/>
            </a:endParaRPr>
          </a:p>
        </p:txBody>
      </p:sp>
      <p:pic>
        <p:nvPicPr>
          <p:cNvPr id="20" name="Picture 19" descr="A yellow and green gradient&#10;&#10;AI-generated content may be incorrect.">
            <a:extLst>
              <a:ext uri="{FF2B5EF4-FFF2-40B4-BE49-F238E27FC236}">
                <a16:creationId xmlns:a16="http://schemas.microsoft.com/office/drawing/2014/main" id="{0CDD61F4-9836-BE9B-8B27-AD475C5F69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592004" y="1493253"/>
            <a:ext cx="346958" cy="2212855"/>
          </a:xfrm>
          <a:prstGeom prst="rect">
            <a:avLst/>
          </a:prstGeom>
        </p:spPr>
      </p:pic>
      <p:sp>
        <p:nvSpPr>
          <p:cNvPr id="22" name="TextBox 5">
            <a:extLst>
              <a:ext uri="{FF2B5EF4-FFF2-40B4-BE49-F238E27FC236}">
                <a16:creationId xmlns:a16="http://schemas.microsoft.com/office/drawing/2014/main" id="{3341721E-7DB8-F80B-D877-E4CBF49E2AA4}"/>
              </a:ext>
            </a:extLst>
          </p:cNvPr>
          <p:cNvSpPr txBox="1"/>
          <p:nvPr/>
        </p:nvSpPr>
        <p:spPr>
          <a:xfrm>
            <a:off x="8465497" y="1025387"/>
            <a:ext cx="3007512"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tx1">
                    <a:lumMod val="75000"/>
                    <a:lumOff val="25000"/>
                  </a:schemeClr>
                </a:solidFill>
                <a:latin typeface="Century Gothic"/>
              </a:rPr>
              <a:t>Vegetation Health</a:t>
            </a:r>
            <a:endParaRPr lang="en-US" sz="2000">
              <a:solidFill>
                <a:schemeClr val="tx1">
                  <a:lumMod val="75000"/>
                  <a:lumOff val="25000"/>
                </a:schemeClr>
              </a:solidFill>
              <a:latin typeface="Century Gothic" panose="020B0502020202020204" pitchFamily="34" charset="0"/>
            </a:endParaRPr>
          </a:p>
        </p:txBody>
      </p:sp>
      <p:sp>
        <p:nvSpPr>
          <p:cNvPr id="26" name="TextBox 5">
            <a:extLst>
              <a:ext uri="{FF2B5EF4-FFF2-40B4-BE49-F238E27FC236}">
                <a16:creationId xmlns:a16="http://schemas.microsoft.com/office/drawing/2014/main" id="{F97669ED-C103-BBCE-C3C7-88DCB690CCD1}"/>
              </a:ext>
            </a:extLst>
          </p:cNvPr>
          <p:cNvSpPr txBox="1"/>
          <p:nvPr/>
        </p:nvSpPr>
        <p:spPr>
          <a:xfrm>
            <a:off x="9017497" y="1481958"/>
            <a:ext cx="2998936"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tx1">
                    <a:lumMod val="75000"/>
                    <a:lumOff val="25000"/>
                  </a:schemeClr>
                </a:solidFill>
                <a:latin typeface="Century Gothic"/>
              </a:rPr>
              <a:t>0.5 (Healthy Vegetation)</a:t>
            </a:r>
            <a:endParaRPr lang="en-US" sz="1600">
              <a:solidFill>
                <a:schemeClr val="tx1">
                  <a:lumMod val="75000"/>
                  <a:lumOff val="25000"/>
                </a:schemeClr>
              </a:solidFill>
              <a:latin typeface="Century Gothic" panose="020B0502020202020204" pitchFamily="34" charset="0"/>
            </a:endParaRPr>
          </a:p>
        </p:txBody>
      </p:sp>
      <p:sp>
        <p:nvSpPr>
          <p:cNvPr id="28" name="TextBox 5">
            <a:extLst>
              <a:ext uri="{FF2B5EF4-FFF2-40B4-BE49-F238E27FC236}">
                <a16:creationId xmlns:a16="http://schemas.microsoft.com/office/drawing/2014/main" id="{734BB0AC-BF52-5849-31F6-FD89B91C4C2B}"/>
              </a:ext>
            </a:extLst>
          </p:cNvPr>
          <p:cNvSpPr txBox="1"/>
          <p:nvPr/>
        </p:nvSpPr>
        <p:spPr>
          <a:xfrm>
            <a:off x="9017497" y="3429787"/>
            <a:ext cx="2730422"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tx1">
                    <a:lumMod val="75000"/>
                    <a:lumOff val="25000"/>
                  </a:schemeClr>
                </a:solidFill>
                <a:latin typeface="Century Gothic"/>
              </a:rPr>
              <a:t>-0.05 (Water)</a:t>
            </a:r>
            <a:endParaRPr lang="en-US" sz="1600">
              <a:solidFill>
                <a:schemeClr val="tx1">
                  <a:lumMod val="75000"/>
                  <a:lumOff val="25000"/>
                </a:schemeClr>
              </a:solidFill>
              <a:latin typeface="Century Gothic" panose="020B0502020202020204" pitchFamily="34" charset="0"/>
            </a:endParaRPr>
          </a:p>
        </p:txBody>
      </p:sp>
      <p:sp>
        <p:nvSpPr>
          <p:cNvPr id="30" name="TextBox 5">
            <a:extLst>
              <a:ext uri="{FF2B5EF4-FFF2-40B4-BE49-F238E27FC236}">
                <a16:creationId xmlns:a16="http://schemas.microsoft.com/office/drawing/2014/main" id="{92229C18-9E73-2514-1EA8-117DDD537F3A}"/>
              </a:ext>
            </a:extLst>
          </p:cNvPr>
          <p:cNvSpPr txBox="1"/>
          <p:nvPr/>
        </p:nvSpPr>
        <p:spPr>
          <a:xfrm>
            <a:off x="9029767" y="2968563"/>
            <a:ext cx="3238421" cy="33855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solidFill>
                  <a:schemeClr val="tx1">
                    <a:lumMod val="75000"/>
                    <a:lumOff val="25000"/>
                  </a:schemeClr>
                </a:solidFill>
                <a:latin typeface="Century Gothic"/>
              </a:rPr>
              <a:t>0 (Low Vegetation Health)</a:t>
            </a:r>
          </a:p>
        </p:txBody>
      </p:sp>
      <p:sp>
        <p:nvSpPr>
          <p:cNvPr id="32" name="Rectangle 31">
            <a:extLst>
              <a:ext uri="{FF2B5EF4-FFF2-40B4-BE49-F238E27FC236}">
                <a16:creationId xmlns:a16="http://schemas.microsoft.com/office/drawing/2014/main" id="{3667FB3F-154B-3F53-6C26-39B5DC08B840}"/>
              </a:ext>
            </a:extLst>
          </p:cNvPr>
          <p:cNvSpPr/>
          <p:nvPr/>
        </p:nvSpPr>
        <p:spPr>
          <a:xfrm>
            <a:off x="8627423" y="4121835"/>
            <a:ext cx="338666" cy="246303"/>
          </a:xfrm>
          <a:prstGeom prst="rect">
            <a:avLst/>
          </a:prstGeom>
          <a:noFill/>
          <a:ln>
            <a:solidFill>
              <a:srgbClr val="28282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5">
            <a:extLst>
              <a:ext uri="{FF2B5EF4-FFF2-40B4-BE49-F238E27FC236}">
                <a16:creationId xmlns:a16="http://schemas.microsoft.com/office/drawing/2014/main" id="{064632EC-3E29-35A9-4038-95BD587A668B}"/>
              </a:ext>
            </a:extLst>
          </p:cNvPr>
          <p:cNvSpPr txBox="1"/>
          <p:nvPr/>
        </p:nvSpPr>
        <p:spPr>
          <a:xfrm>
            <a:off x="9039708" y="3919093"/>
            <a:ext cx="2730422" cy="64633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tx1">
                    <a:lumMod val="75000"/>
                    <a:lumOff val="25000"/>
                  </a:schemeClr>
                </a:solidFill>
                <a:latin typeface="Century Gothic"/>
              </a:rPr>
              <a:t>Chatham County Boundary</a:t>
            </a:r>
            <a:endParaRPr lang="en-US">
              <a:solidFill>
                <a:schemeClr val="tx1">
                  <a:lumMod val="75000"/>
                  <a:lumOff val="25000"/>
                </a:schemeClr>
              </a:solidFill>
              <a:latin typeface="Century Gothic" panose="020B0502020202020204" pitchFamily="34" charset="0"/>
            </a:endParaRPr>
          </a:p>
        </p:txBody>
      </p:sp>
      <p:sp>
        <p:nvSpPr>
          <p:cNvPr id="6" name="Text Placeholder 5">
            <a:extLst>
              <a:ext uri="{FF2B5EF4-FFF2-40B4-BE49-F238E27FC236}">
                <a16:creationId xmlns:a16="http://schemas.microsoft.com/office/drawing/2014/main" id="{720639A1-DBDD-37C5-6CC8-284768F65F84}"/>
              </a:ext>
            </a:extLst>
          </p:cNvPr>
          <p:cNvSpPr>
            <a:spLocks noGrp="1"/>
          </p:cNvSpPr>
          <p:nvPr>
            <p:ph type="body" sz="quarter" idx="17"/>
          </p:nvPr>
        </p:nvSpPr>
        <p:spPr/>
        <p:txBody>
          <a:bodyPr vert="horz" lIns="91440" tIns="45720" rIns="91440" bIns="45720" rtlCol="0" anchor="t">
            <a:noAutofit/>
          </a:bodyPr>
          <a:lstStyle/>
          <a:p>
            <a:r>
              <a:rPr lang="en-US">
                <a:latin typeface="Century Gothic"/>
              </a:rPr>
              <a:t>Vegetation Health 2022 – 2024</a:t>
            </a:r>
            <a:endParaRPr lang="en-US"/>
          </a:p>
          <a:p>
            <a:endParaRPr lang="en-US"/>
          </a:p>
        </p:txBody>
      </p:sp>
    </p:spTree>
    <p:extLst>
      <p:ext uri="{BB962C8B-B14F-4D97-AF65-F5344CB8AC3E}">
        <p14:creationId xmlns:p14="http://schemas.microsoft.com/office/powerpoint/2010/main" val="2913180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9A6B3-3340-C909-1937-DAF46F0F93C5}"/>
            </a:ext>
          </a:extLst>
        </p:cNvPr>
        <p:cNvGrpSpPr/>
        <p:nvPr/>
      </p:nvGrpSpPr>
      <p:grpSpPr>
        <a:xfrm>
          <a:off x="0" y="0"/>
          <a:ext cx="0" cy="0"/>
          <a:chOff x="0" y="0"/>
          <a:chExt cx="0" cy="0"/>
        </a:xfrm>
      </p:grpSpPr>
      <p:pic>
        <p:nvPicPr>
          <p:cNvPr id="5" name="Picture 4" descr="A map of a city&#10;&#10;AI-generated content may be incorrect.">
            <a:extLst>
              <a:ext uri="{FF2B5EF4-FFF2-40B4-BE49-F238E27FC236}">
                <a16:creationId xmlns:a16="http://schemas.microsoft.com/office/drawing/2014/main" id="{4C4E7548-1B0D-4B83-C779-7389986CC92D}"/>
              </a:ext>
            </a:extLst>
          </p:cNvPr>
          <p:cNvPicPr>
            <a:picLocks noChangeAspect="1"/>
          </p:cNvPicPr>
          <p:nvPr/>
        </p:nvPicPr>
        <p:blipFill>
          <a:blip r:embed="rId3"/>
          <a:stretch>
            <a:fillRect/>
          </a:stretch>
        </p:blipFill>
        <p:spPr>
          <a:xfrm>
            <a:off x="781174" y="787831"/>
            <a:ext cx="7079841" cy="5527729"/>
          </a:xfrm>
          <a:prstGeom prst="rect">
            <a:avLst/>
          </a:prstGeom>
          <a:solidFill>
            <a:srgbClr val="000000">
              <a:shade val="95000"/>
            </a:srgbClr>
          </a:solidFill>
          <a:ln w="444500" cap="sq">
            <a:noFill/>
            <a:miter lim="800000"/>
          </a:ln>
          <a:effectLst>
            <a:outerShdw blurRad="254000" dist="190500" dir="2700000" sy="90000" algn="bl" rotWithShape="0">
              <a:srgbClr val="000000">
                <a:alpha val="0"/>
              </a:srgbClr>
            </a:outerShdw>
          </a:effectLst>
        </p:spPr>
      </p:pic>
      <p:sp>
        <p:nvSpPr>
          <p:cNvPr id="2" name="Text Placeholder 1">
            <a:extLst>
              <a:ext uri="{FF2B5EF4-FFF2-40B4-BE49-F238E27FC236}">
                <a16:creationId xmlns:a16="http://schemas.microsoft.com/office/drawing/2014/main" id="{48B00913-87C6-9804-6C26-798FD251E374}"/>
              </a:ext>
            </a:extLst>
          </p:cNvPr>
          <p:cNvSpPr>
            <a:spLocks noGrp="1"/>
          </p:cNvSpPr>
          <p:nvPr>
            <p:ph type="body" sz="quarter" idx="17"/>
          </p:nvPr>
        </p:nvSpPr>
        <p:spPr/>
        <p:txBody>
          <a:bodyPr vert="horz" lIns="91440" tIns="45720" rIns="91440" bIns="45720" rtlCol="0" anchor="t">
            <a:noAutofit/>
          </a:bodyPr>
          <a:lstStyle/>
          <a:p>
            <a:r>
              <a:rPr lang="en-US">
                <a:solidFill>
                  <a:srgbClr val="885C99"/>
                </a:solidFill>
                <a:latin typeface="Century Gothic"/>
              </a:rPr>
              <a:t>Results: 2014 – 2024 Canopy Cover Loss Map</a:t>
            </a:r>
          </a:p>
        </p:txBody>
      </p:sp>
      <p:sp>
        <p:nvSpPr>
          <p:cNvPr id="3" name="Slide Number Placeholder 2">
            <a:extLst>
              <a:ext uri="{FF2B5EF4-FFF2-40B4-BE49-F238E27FC236}">
                <a16:creationId xmlns:a16="http://schemas.microsoft.com/office/drawing/2014/main" id="{04364596-F6DE-83E4-2F16-DFA86C1A3143}"/>
              </a:ext>
            </a:extLst>
          </p:cNvPr>
          <p:cNvSpPr>
            <a:spLocks noGrp="1"/>
          </p:cNvSpPr>
          <p:nvPr>
            <p:ph type="sldNum" sz="quarter" idx="10"/>
          </p:nvPr>
        </p:nvSpPr>
        <p:spPr/>
        <p:txBody>
          <a:bodyPr/>
          <a:lstStyle/>
          <a:p>
            <a:fld id="{9C3AC94F-0BCF-4004-89AE-D672EB8CABD9}" type="slidenum">
              <a:rPr lang="en-US" smtClean="0">
                <a:solidFill>
                  <a:schemeClr val="tx1">
                    <a:lumMod val="75000"/>
                    <a:lumOff val="25000"/>
                  </a:schemeClr>
                </a:solidFill>
              </a:rPr>
              <a:pPr/>
              <a:t>26</a:t>
            </a:fld>
            <a:endParaRPr lang="en-US">
              <a:solidFill>
                <a:schemeClr val="tx1">
                  <a:lumMod val="75000"/>
                  <a:lumOff val="25000"/>
                </a:schemeClr>
              </a:solidFill>
            </a:endParaRPr>
          </a:p>
        </p:txBody>
      </p:sp>
      <p:sp>
        <p:nvSpPr>
          <p:cNvPr id="4" name="Text Placeholder 3">
            <a:extLst>
              <a:ext uri="{FF2B5EF4-FFF2-40B4-BE49-F238E27FC236}">
                <a16:creationId xmlns:a16="http://schemas.microsoft.com/office/drawing/2014/main" id="{7215CECB-BFCB-3F45-65BF-B87EA3A9E799}"/>
              </a:ext>
            </a:extLst>
          </p:cNvPr>
          <p:cNvSpPr>
            <a:spLocks noGrp="1"/>
          </p:cNvSpPr>
          <p:nvPr>
            <p:ph type="body" sz="quarter" idx="18"/>
          </p:nvPr>
        </p:nvSpPr>
        <p:spPr/>
        <p:txBody>
          <a:bodyPr/>
          <a:lstStyle/>
          <a:p>
            <a:r>
              <a:rPr lang="en-US">
                <a:solidFill>
                  <a:srgbClr val="885C99"/>
                </a:solidFill>
              </a:rPr>
              <a:t>Chatham County Health &amp; Air Quality</a:t>
            </a:r>
          </a:p>
        </p:txBody>
      </p:sp>
      <p:sp>
        <p:nvSpPr>
          <p:cNvPr id="15" name="TextBox 14">
            <a:extLst>
              <a:ext uri="{FF2B5EF4-FFF2-40B4-BE49-F238E27FC236}">
                <a16:creationId xmlns:a16="http://schemas.microsoft.com/office/drawing/2014/main" id="{B9F26F87-699C-61FA-697C-D98A0378F770}"/>
              </a:ext>
            </a:extLst>
          </p:cNvPr>
          <p:cNvSpPr txBox="1"/>
          <p:nvPr/>
        </p:nvSpPr>
        <p:spPr>
          <a:xfrm>
            <a:off x="5673887" y="5625402"/>
            <a:ext cx="40506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chemeClr val="tx1">
                    <a:lumMod val="75000"/>
                    <a:lumOff val="25000"/>
                  </a:schemeClr>
                </a:solidFill>
                <a:latin typeface="Century Gothic" panose="020B0502020202020204" pitchFamily="34" charset="0"/>
                <a:ea typeface="Calibri"/>
                <a:cs typeface="Calibri"/>
              </a:rPr>
              <a:t>5</a:t>
            </a:r>
            <a:endParaRPr lang="en-US" sz="1600">
              <a:solidFill>
                <a:schemeClr val="tx1">
                  <a:lumMod val="75000"/>
                  <a:lumOff val="25000"/>
                </a:schemeClr>
              </a:solidFill>
              <a:latin typeface="Century Gothic" panose="020B0502020202020204" pitchFamily="34" charset="0"/>
            </a:endParaRPr>
          </a:p>
        </p:txBody>
      </p:sp>
      <p:sp>
        <p:nvSpPr>
          <p:cNvPr id="17" name="TextBox 16">
            <a:extLst>
              <a:ext uri="{FF2B5EF4-FFF2-40B4-BE49-F238E27FC236}">
                <a16:creationId xmlns:a16="http://schemas.microsoft.com/office/drawing/2014/main" id="{18AFBDA6-F7CF-50AA-3E22-8FE3318F2865}"/>
              </a:ext>
            </a:extLst>
          </p:cNvPr>
          <p:cNvSpPr txBox="1"/>
          <p:nvPr/>
        </p:nvSpPr>
        <p:spPr>
          <a:xfrm>
            <a:off x="6295279" y="5628468"/>
            <a:ext cx="715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5000"/>
                    <a:lumOff val="25000"/>
                  </a:schemeClr>
                </a:solidFill>
                <a:latin typeface="Century Gothic" panose="020B0502020202020204" pitchFamily="34" charset="0"/>
              </a:rPr>
              <a:t>10</a:t>
            </a:r>
          </a:p>
        </p:txBody>
      </p:sp>
      <p:sp>
        <p:nvSpPr>
          <p:cNvPr id="21" name="TextBox 20">
            <a:extLst>
              <a:ext uri="{FF2B5EF4-FFF2-40B4-BE49-F238E27FC236}">
                <a16:creationId xmlns:a16="http://schemas.microsoft.com/office/drawing/2014/main" id="{9160C5CC-2B66-C506-D2D5-58E45E4184CA}"/>
              </a:ext>
            </a:extLst>
          </p:cNvPr>
          <p:cNvSpPr txBox="1"/>
          <p:nvPr/>
        </p:nvSpPr>
        <p:spPr>
          <a:xfrm>
            <a:off x="7010400" y="5628466"/>
            <a:ext cx="5605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5000"/>
                    <a:lumOff val="25000"/>
                  </a:schemeClr>
                </a:solidFill>
                <a:latin typeface="Century Gothic" panose="020B0502020202020204" pitchFamily="34" charset="0"/>
              </a:rPr>
              <a:t>15</a:t>
            </a:r>
          </a:p>
        </p:txBody>
      </p:sp>
      <p:sp>
        <p:nvSpPr>
          <p:cNvPr id="22" name="TextBox 21">
            <a:extLst>
              <a:ext uri="{FF2B5EF4-FFF2-40B4-BE49-F238E27FC236}">
                <a16:creationId xmlns:a16="http://schemas.microsoft.com/office/drawing/2014/main" id="{B8C5EE30-B6C9-5938-ADB5-B5E0A59790B6}"/>
              </a:ext>
            </a:extLst>
          </p:cNvPr>
          <p:cNvSpPr txBox="1"/>
          <p:nvPr/>
        </p:nvSpPr>
        <p:spPr>
          <a:xfrm>
            <a:off x="5008534" y="5628466"/>
            <a:ext cx="7413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5000"/>
                    <a:lumOff val="25000"/>
                  </a:schemeClr>
                </a:solidFill>
                <a:latin typeface="Century Gothic" panose="020B0502020202020204" pitchFamily="34" charset="0"/>
              </a:rPr>
              <a:t>0</a:t>
            </a:r>
          </a:p>
        </p:txBody>
      </p:sp>
      <p:sp>
        <p:nvSpPr>
          <p:cNvPr id="23" name="TextBox 22">
            <a:extLst>
              <a:ext uri="{FF2B5EF4-FFF2-40B4-BE49-F238E27FC236}">
                <a16:creationId xmlns:a16="http://schemas.microsoft.com/office/drawing/2014/main" id="{0684BEC7-B588-14D0-52E8-97767C0BF790}"/>
              </a:ext>
            </a:extLst>
          </p:cNvPr>
          <p:cNvSpPr txBox="1"/>
          <p:nvPr/>
        </p:nvSpPr>
        <p:spPr>
          <a:xfrm>
            <a:off x="7269768" y="5610323"/>
            <a:ext cx="5992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tx1">
                    <a:lumMod val="75000"/>
                    <a:lumOff val="25000"/>
                  </a:schemeClr>
                </a:solidFill>
                <a:latin typeface="Century Gothic" panose="020B0502020202020204" pitchFamily="34" charset="0"/>
              </a:rPr>
              <a:t>mi</a:t>
            </a:r>
            <a:endParaRPr lang="en-US" sz="1600">
              <a:solidFill>
                <a:schemeClr val="tx1">
                  <a:lumMod val="75000"/>
                  <a:lumOff val="25000"/>
                </a:schemeClr>
              </a:solidFill>
              <a:latin typeface="Century Gothic" panose="020B0502020202020204" pitchFamily="34" charset="0"/>
              <a:ea typeface="Calibri"/>
              <a:cs typeface="Calibri"/>
            </a:endParaRPr>
          </a:p>
        </p:txBody>
      </p:sp>
      <p:pic>
        <p:nvPicPr>
          <p:cNvPr id="26" name="Picture 25" descr="Shape&#10;&#10;Description automatically generated with low confidence">
            <a:extLst>
              <a:ext uri="{FF2B5EF4-FFF2-40B4-BE49-F238E27FC236}">
                <a16:creationId xmlns:a16="http://schemas.microsoft.com/office/drawing/2014/main" id="{B272C0AC-9F90-25C4-6E48-46739DD118C3}"/>
              </a:ext>
            </a:extLst>
          </p:cNvPr>
          <p:cNvPicPr>
            <a:picLocks noChangeAspect="1"/>
          </p:cNvPicPr>
          <p:nvPr/>
        </p:nvPicPr>
        <p:blipFill>
          <a:blip r:embed="rId4"/>
          <a:stretch>
            <a:fillRect/>
          </a:stretch>
        </p:blipFill>
        <p:spPr>
          <a:xfrm>
            <a:off x="897155" y="5676141"/>
            <a:ext cx="266700" cy="523875"/>
          </a:xfrm>
          <a:prstGeom prst="rect">
            <a:avLst/>
          </a:prstGeom>
        </p:spPr>
      </p:pic>
      <p:sp>
        <p:nvSpPr>
          <p:cNvPr id="13" name="TextBox 5">
            <a:extLst>
              <a:ext uri="{FF2B5EF4-FFF2-40B4-BE49-F238E27FC236}">
                <a16:creationId xmlns:a16="http://schemas.microsoft.com/office/drawing/2014/main" id="{87616DDB-34B7-AEDC-4DD4-E32D8788D575}"/>
              </a:ext>
            </a:extLst>
          </p:cNvPr>
          <p:cNvSpPr txBox="1"/>
          <p:nvPr/>
        </p:nvSpPr>
        <p:spPr>
          <a:xfrm>
            <a:off x="1512475" y="6099096"/>
            <a:ext cx="6301426" cy="21544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chemeClr val="tx1">
                    <a:lumMod val="75000"/>
                    <a:lumOff val="25000"/>
                  </a:schemeClr>
                </a:solidFill>
                <a:latin typeface="Century Gothic" panose="020B0502020202020204" pitchFamily="34" charset="0"/>
                <a:ea typeface="Calibri"/>
                <a:cs typeface="Calibri"/>
              </a:rPr>
              <a:t>Basemap Credits: </a:t>
            </a:r>
            <a:r>
              <a:rPr lang="en-US" sz="800">
                <a:solidFill>
                  <a:schemeClr val="tx1">
                    <a:lumMod val="75000"/>
                    <a:lumOff val="25000"/>
                  </a:schemeClr>
                </a:solidFill>
                <a:latin typeface="Century Gothic" panose="020B0502020202020204" pitchFamily="34" charset="0"/>
                <a:ea typeface="+mn-lt"/>
                <a:cs typeface="+mn-lt"/>
              </a:rPr>
              <a:t>Esri, HERE, Garmin, INCREMENT P, © OpenStreetMap contributors, and the GIS User Community</a:t>
            </a:r>
            <a:endParaRPr lang="en-US" sz="800">
              <a:solidFill>
                <a:schemeClr val="tx1">
                  <a:lumMod val="75000"/>
                  <a:lumOff val="25000"/>
                </a:schemeClr>
              </a:solidFill>
              <a:latin typeface="Century Gothic" panose="020B0502020202020204" pitchFamily="34" charset="0"/>
            </a:endParaRPr>
          </a:p>
        </p:txBody>
      </p:sp>
      <p:sp>
        <p:nvSpPr>
          <p:cNvPr id="6" name="TextBox 11">
            <a:extLst>
              <a:ext uri="{FF2B5EF4-FFF2-40B4-BE49-F238E27FC236}">
                <a16:creationId xmlns:a16="http://schemas.microsoft.com/office/drawing/2014/main" id="{42ECE40E-5E87-F2D0-C531-5AD85BA76021}"/>
              </a:ext>
            </a:extLst>
          </p:cNvPr>
          <p:cNvSpPr txBox="1"/>
          <p:nvPr/>
        </p:nvSpPr>
        <p:spPr>
          <a:xfrm>
            <a:off x="730205" y="797784"/>
            <a:ext cx="2201941" cy="104337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tx1">
                    <a:lumMod val="75000"/>
                    <a:lumOff val="25000"/>
                  </a:schemeClr>
                </a:solidFill>
                <a:latin typeface="Century Gothic"/>
              </a:rPr>
              <a:t>Tree Canopy Cover Loss</a:t>
            </a:r>
            <a:endParaRPr lang="en-US">
              <a:solidFill>
                <a:schemeClr val="tx1">
                  <a:lumMod val="75000"/>
                  <a:lumOff val="25000"/>
                </a:schemeClr>
              </a:solidFill>
              <a:latin typeface="Century Gothic"/>
            </a:endParaRPr>
          </a:p>
          <a:p>
            <a:pPr algn="ctr"/>
            <a:r>
              <a:rPr lang="en-US" sz="2000">
                <a:solidFill>
                  <a:schemeClr val="tx1">
                    <a:lumMod val="75000"/>
                    <a:lumOff val="25000"/>
                  </a:schemeClr>
                </a:solidFill>
                <a:latin typeface="Century Gothic"/>
              </a:rPr>
              <a:t>2014 – 2024</a:t>
            </a:r>
            <a:endParaRPr lang="en-US" sz="2000" b="1">
              <a:solidFill>
                <a:schemeClr val="tx1">
                  <a:lumMod val="75000"/>
                  <a:lumOff val="25000"/>
                </a:schemeClr>
              </a:solidFill>
              <a:latin typeface="Century Gothic"/>
            </a:endParaRPr>
          </a:p>
        </p:txBody>
      </p:sp>
      <p:sp>
        <p:nvSpPr>
          <p:cNvPr id="7" name="TextBox 6">
            <a:extLst>
              <a:ext uri="{FF2B5EF4-FFF2-40B4-BE49-F238E27FC236}">
                <a16:creationId xmlns:a16="http://schemas.microsoft.com/office/drawing/2014/main" id="{C3A297AC-B10B-C674-67B9-17A31125103A}"/>
              </a:ext>
            </a:extLst>
          </p:cNvPr>
          <p:cNvSpPr txBox="1"/>
          <p:nvPr/>
        </p:nvSpPr>
        <p:spPr>
          <a:xfrm>
            <a:off x="8570329" y="1601727"/>
            <a:ext cx="2908747" cy="3785652"/>
          </a:xfrm>
          <a:prstGeom prst="rect">
            <a:avLst/>
          </a:prstGeom>
          <a:solidFill>
            <a:schemeClr val="bg1">
              <a:lumMod val="85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tx1">
                    <a:lumMod val="75000"/>
                    <a:lumOff val="25000"/>
                  </a:schemeClr>
                </a:solidFill>
                <a:latin typeface="Century Gothic" panose="020B0502020202020204" pitchFamily="34" charset="0"/>
              </a:rPr>
              <a:t>Canopy Cover Loss</a:t>
            </a:r>
          </a:p>
          <a:p>
            <a:pPr algn="ctr"/>
            <a:r>
              <a:rPr lang="en-US" sz="2400" b="1">
                <a:solidFill>
                  <a:schemeClr val="tx1">
                    <a:lumMod val="75000"/>
                    <a:lumOff val="25000"/>
                  </a:schemeClr>
                </a:solidFill>
                <a:latin typeface="Century Gothic" panose="020B0502020202020204" pitchFamily="34" charset="0"/>
              </a:rPr>
              <a:t>(2014 – 2024) </a:t>
            </a:r>
          </a:p>
          <a:p>
            <a:pPr algn="ct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a:p>
            <a:pPr algn="r"/>
            <a:endParaRPr lang="en-US" sz="2400">
              <a:solidFill>
                <a:schemeClr val="tx1">
                  <a:lumMod val="75000"/>
                  <a:lumOff val="25000"/>
                </a:schemeClr>
              </a:solidFill>
              <a:latin typeface="Century Gothic" panose="020B0502020202020204" pitchFamily="34" charset="0"/>
            </a:endParaRPr>
          </a:p>
        </p:txBody>
      </p:sp>
      <p:sp>
        <p:nvSpPr>
          <p:cNvPr id="38" name="Rectangle 37">
            <a:extLst>
              <a:ext uri="{FF2B5EF4-FFF2-40B4-BE49-F238E27FC236}">
                <a16:creationId xmlns:a16="http://schemas.microsoft.com/office/drawing/2014/main" id="{BEC579E9-BDC5-438B-9EC8-D2CDAFFF03C5}"/>
              </a:ext>
            </a:extLst>
          </p:cNvPr>
          <p:cNvSpPr/>
          <p:nvPr/>
        </p:nvSpPr>
        <p:spPr>
          <a:xfrm rot="5400000">
            <a:off x="8998999" y="3910153"/>
            <a:ext cx="251495" cy="923087"/>
          </a:xfrm>
          <a:prstGeom prst="rect">
            <a:avLst/>
          </a:prstGeom>
          <a:solidFill>
            <a:srgbClr val="E8E999"/>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39" name="Rectangle 38">
            <a:extLst>
              <a:ext uri="{FF2B5EF4-FFF2-40B4-BE49-F238E27FC236}">
                <a16:creationId xmlns:a16="http://schemas.microsoft.com/office/drawing/2014/main" id="{0B67457B-BB34-7693-8E00-52D0D3776C72}"/>
              </a:ext>
            </a:extLst>
          </p:cNvPr>
          <p:cNvSpPr/>
          <p:nvPr/>
        </p:nvSpPr>
        <p:spPr>
          <a:xfrm rot="5400000">
            <a:off x="8998998" y="2579882"/>
            <a:ext cx="251495" cy="923087"/>
          </a:xfrm>
          <a:prstGeom prst="rect">
            <a:avLst/>
          </a:prstGeom>
          <a:solidFill>
            <a:srgbClr val="E69800"/>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40" name="Rectangle 39">
            <a:extLst>
              <a:ext uri="{FF2B5EF4-FFF2-40B4-BE49-F238E27FC236}">
                <a16:creationId xmlns:a16="http://schemas.microsoft.com/office/drawing/2014/main" id="{5CD4E8E4-11FF-7E52-E122-83AE1811317E}"/>
              </a:ext>
            </a:extLst>
          </p:cNvPr>
          <p:cNvSpPr/>
          <p:nvPr/>
        </p:nvSpPr>
        <p:spPr>
          <a:xfrm rot="5400000">
            <a:off x="8999000" y="3212729"/>
            <a:ext cx="251495" cy="923087"/>
          </a:xfrm>
          <a:prstGeom prst="rect">
            <a:avLst/>
          </a:prstGeom>
          <a:solidFill>
            <a:srgbClr val="E8C14C"/>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41" name="Rectangle 40">
            <a:extLst>
              <a:ext uri="{FF2B5EF4-FFF2-40B4-BE49-F238E27FC236}">
                <a16:creationId xmlns:a16="http://schemas.microsoft.com/office/drawing/2014/main" id="{A62F5C13-797A-9B0B-8400-714E921B560B}"/>
              </a:ext>
            </a:extLst>
          </p:cNvPr>
          <p:cNvSpPr/>
          <p:nvPr/>
        </p:nvSpPr>
        <p:spPr>
          <a:xfrm rot="5400000">
            <a:off x="8999000" y="2889847"/>
            <a:ext cx="251495" cy="923087"/>
          </a:xfrm>
          <a:prstGeom prst="rect">
            <a:avLst/>
          </a:prstGeom>
          <a:solidFill>
            <a:srgbClr val="E8AC28"/>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42" name="Rectangle 41">
            <a:extLst>
              <a:ext uri="{FF2B5EF4-FFF2-40B4-BE49-F238E27FC236}">
                <a16:creationId xmlns:a16="http://schemas.microsoft.com/office/drawing/2014/main" id="{DF2F4760-49AC-4AF8-887E-D119F3AE8AD9}"/>
              </a:ext>
            </a:extLst>
          </p:cNvPr>
          <p:cNvSpPr/>
          <p:nvPr/>
        </p:nvSpPr>
        <p:spPr>
          <a:xfrm rot="5400000">
            <a:off x="8999000" y="3561440"/>
            <a:ext cx="251495" cy="923087"/>
          </a:xfrm>
          <a:prstGeom prst="rect">
            <a:avLst/>
          </a:prstGeom>
          <a:solidFill>
            <a:srgbClr val="E8D672"/>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50" name="Rectangle 49">
            <a:extLst>
              <a:ext uri="{FF2B5EF4-FFF2-40B4-BE49-F238E27FC236}">
                <a16:creationId xmlns:a16="http://schemas.microsoft.com/office/drawing/2014/main" id="{3E516295-1855-E063-7842-8F28FB7099B8}"/>
              </a:ext>
            </a:extLst>
          </p:cNvPr>
          <p:cNvSpPr/>
          <p:nvPr/>
        </p:nvSpPr>
        <p:spPr>
          <a:xfrm rot="5400000">
            <a:off x="8998999" y="4258863"/>
            <a:ext cx="251495" cy="923087"/>
          </a:xfrm>
          <a:prstGeom prst="rect">
            <a:avLst/>
          </a:prstGeom>
          <a:solidFill>
            <a:srgbClr val="E9FFBE"/>
          </a:solid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latin typeface="Century Gothic" panose="020B0502020202020204" pitchFamily="34" charset="0"/>
            </a:endParaRPr>
          </a:p>
        </p:txBody>
      </p:sp>
      <p:sp>
        <p:nvSpPr>
          <p:cNvPr id="54" name="TextBox 53">
            <a:extLst>
              <a:ext uri="{FF2B5EF4-FFF2-40B4-BE49-F238E27FC236}">
                <a16:creationId xmlns:a16="http://schemas.microsoft.com/office/drawing/2014/main" id="{E7A60016-AADA-026E-8127-E1328DA95A65}"/>
              </a:ext>
            </a:extLst>
          </p:cNvPr>
          <p:cNvSpPr txBox="1"/>
          <p:nvPr/>
        </p:nvSpPr>
        <p:spPr>
          <a:xfrm>
            <a:off x="10296980" y="2820689"/>
            <a:ext cx="12682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&gt;25%</a:t>
            </a:r>
          </a:p>
        </p:txBody>
      </p:sp>
      <p:sp>
        <p:nvSpPr>
          <p:cNvPr id="8" name="TextBox 7">
            <a:extLst>
              <a:ext uri="{FF2B5EF4-FFF2-40B4-BE49-F238E27FC236}">
                <a16:creationId xmlns:a16="http://schemas.microsoft.com/office/drawing/2014/main" id="{AB0BA4B2-A8A2-0E3F-0C87-82A88F54B124}"/>
              </a:ext>
            </a:extLst>
          </p:cNvPr>
          <p:cNvSpPr txBox="1"/>
          <p:nvPr/>
        </p:nvSpPr>
        <p:spPr>
          <a:xfrm>
            <a:off x="10207454" y="3129013"/>
            <a:ext cx="14374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20-25%</a:t>
            </a:r>
          </a:p>
        </p:txBody>
      </p:sp>
      <p:sp>
        <p:nvSpPr>
          <p:cNvPr id="9" name="TextBox 8">
            <a:extLst>
              <a:ext uri="{FF2B5EF4-FFF2-40B4-BE49-F238E27FC236}">
                <a16:creationId xmlns:a16="http://schemas.microsoft.com/office/drawing/2014/main" id="{07866DF2-E4FF-786D-BE41-6552461B3A85}"/>
              </a:ext>
            </a:extLst>
          </p:cNvPr>
          <p:cNvSpPr txBox="1"/>
          <p:nvPr/>
        </p:nvSpPr>
        <p:spPr>
          <a:xfrm>
            <a:off x="10207455" y="3464808"/>
            <a:ext cx="15149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15-20%</a:t>
            </a:r>
          </a:p>
        </p:txBody>
      </p:sp>
      <p:sp>
        <p:nvSpPr>
          <p:cNvPr id="10" name="TextBox 9">
            <a:extLst>
              <a:ext uri="{FF2B5EF4-FFF2-40B4-BE49-F238E27FC236}">
                <a16:creationId xmlns:a16="http://schemas.microsoft.com/office/drawing/2014/main" id="{BA7F0250-E760-A055-51AA-BF7A3D822E07}"/>
              </a:ext>
            </a:extLst>
          </p:cNvPr>
          <p:cNvSpPr txBox="1"/>
          <p:nvPr/>
        </p:nvSpPr>
        <p:spPr>
          <a:xfrm>
            <a:off x="10207455" y="3800607"/>
            <a:ext cx="14374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10-15%</a:t>
            </a:r>
          </a:p>
        </p:txBody>
      </p:sp>
      <p:sp>
        <p:nvSpPr>
          <p:cNvPr id="11" name="TextBox 10">
            <a:extLst>
              <a:ext uri="{FF2B5EF4-FFF2-40B4-BE49-F238E27FC236}">
                <a16:creationId xmlns:a16="http://schemas.microsoft.com/office/drawing/2014/main" id="{4450E01E-25F4-7B5E-F97F-466D48956AA3}"/>
              </a:ext>
            </a:extLst>
          </p:cNvPr>
          <p:cNvSpPr txBox="1"/>
          <p:nvPr/>
        </p:nvSpPr>
        <p:spPr>
          <a:xfrm>
            <a:off x="10284947" y="4136402"/>
            <a:ext cx="14374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5-10%</a:t>
            </a:r>
          </a:p>
        </p:txBody>
      </p:sp>
      <p:sp>
        <p:nvSpPr>
          <p:cNvPr id="12" name="TextBox 11">
            <a:extLst>
              <a:ext uri="{FF2B5EF4-FFF2-40B4-BE49-F238E27FC236}">
                <a16:creationId xmlns:a16="http://schemas.microsoft.com/office/drawing/2014/main" id="{D87D8C82-EE01-7888-09F1-0D9331FE094E}"/>
              </a:ext>
            </a:extLst>
          </p:cNvPr>
          <p:cNvSpPr txBox="1"/>
          <p:nvPr/>
        </p:nvSpPr>
        <p:spPr>
          <a:xfrm>
            <a:off x="10284947" y="4485115"/>
            <a:ext cx="143740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a:solidFill>
                  <a:schemeClr val="tx1">
                    <a:lumMod val="75000"/>
                    <a:lumOff val="25000"/>
                  </a:schemeClr>
                </a:solidFill>
                <a:latin typeface="Century Gothic" panose="020B0502020202020204" pitchFamily="34" charset="0"/>
              </a:rPr>
              <a:t>0-5%</a:t>
            </a:r>
          </a:p>
        </p:txBody>
      </p:sp>
    </p:spTree>
    <p:extLst>
      <p:ext uri="{BB962C8B-B14F-4D97-AF65-F5344CB8AC3E}">
        <p14:creationId xmlns:p14="http://schemas.microsoft.com/office/powerpoint/2010/main" val="424353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state of texas&#10;&#10;AI-generated content may be incorrect.">
            <a:extLst>
              <a:ext uri="{FF2B5EF4-FFF2-40B4-BE49-F238E27FC236}">
                <a16:creationId xmlns:a16="http://schemas.microsoft.com/office/drawing/2014/main" id="{5CC86E44-AD57-AAA9-3EFE-41A7BF8664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152" y="848804"/>
            <a:ext cx="6955594" cy="5478689"/>
          </a:xfrm>
          <a:prstGeom prst="rect">
            <a:avLst/>
          </a:prstGeom>
        </p:spPr>
      </p:pic>
      <p:sp>
        <p:nvSpPr>
          <p:cNvPr id="2" name="Slide Number Placeholder 1">
            <a:extLst>
              <a:ext uri="{FF2B5EF4-FFF2-40B4-BE49-F238E27FC236}">
                <a16:creationId xmlns:a16="http://schemas.microsoft.com/office/drawing/2014/main" id="{6AE4F297-DFB3-3FDA-30FF-87E5565B554A}"/>
              </a:ext>
            </a:extLst>
          </p:cNvPr>
          <p:cNvSpPr>
            <a:spLocks noGrp="1"/>
          </p:cNvSpPr>
          <p:nvPr>
            <p:ph type="sldNum" sz="quarter" idx="10"/>
          </p:nvPr>
        </p:nvSpPr>
        <p:spPr/>
        <p:txBody>
          <a:bodyPr/>
          <a:lstStyle/>
          <a:p>
            <a:fld id="{9C3AC94F-0BCF-4004-89AE-D672EB8CABD9}" type="slidenum">
              <a:rPr lang="en-US" smtClean="0"/>
              <a:pPr/>
              <a:t>3</a:t>
            </a:fld>
            <a:endParaRPr lang="en-US"/>
          </a:p>
        </p:txBody>
      </p:sp>
      <p:sp>
        <p:nvSpPr>
          <p:cNvPr id="3" name="Text Placeholder 2">
            <a:extLst>
              <a:ext uri="{FF2B5EF4-FFF2-40B4-BE49-F238E27FC236}">
                <a16:creationId xmlns:a16="http://schemas.microsoft.com/office/drawing/2014/main" id="{E2EA77D2-1901-BD40-9AF4-F43C371B9F53}"/>
              </a:ext>
            </a:extLst>
          </p:cNvPr>
          <p:cNvSpPr>
            <a:spLocks noGrp="1"/>
          </p:cNvSpPr>
          <p:nvPr>
            <p:ph type="body" sz="quarter" idx="17"/>
          </p:nvPr>
        </p:nvSpPr>
        <p:spPr>
          <a:ln>
            <a:noFill/>
          </a:ln>
        </p:spPr>
        <p:txBody>
          <a:bodyPr vert="horz" lIns="91440" tIns="45720" rIns="91440" bIns="45720" rtlCol="0" anchor="t">
            <a:noAutofit/>
          </a:bodyPr>
          <a:lstStyle/>
          <a:p>
            <a:r>
              <a:rPr lang="en-US" sz="3600">
                <a:latin typeface="Century Gothic"/>
              </a:rPr>
              <a:t>Study Area and Period</a:t>
            </a:r>
            <a:endParaRPr lang="en-US" sz="4400"/>
          </a:p>
        </p:txBody>
      </p:sp>
      <p:sp>
        <p:nvSpPr>
          <p:cNvPr id="4" name="Text Placeholder 3">
            <a:extLst>
              <a:ext uri="{FF2B5EF4-FFF2-40B4-BE49-F238E27FC236}">
                <a16:creationId xmlns:a16="http://schemas.microsoft.com/office/drawing/2014/main" id="{3580A2C7-8D0C-0CDC-3F6D-3C596513E11B}"/>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7" name="Oval 6">
            <a:extLst>
              <a:ext uri="{FF2B5EF4-FFF2-40B4-BE49-F238E27FC236}">
                <a16:creationId xmlns:a16="http://schemas.microsoft.com/office/drawing/2014/main" id="{C1B96DF3-E0AD-190D-731A-A20CB41C39A2}"/>
              </a:ext>
            </a:extLst>
          </p:cNvPr>
          <p:cNvSpPr/>
          <p:nvPr/>
        </p:nvSpPr>
        <p:spPr>
          <a:xfrm>
            <a:off x="5138708" y="3013514"/>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9E46CD7-DFF3-52C7-9110-043CE0E60035}"/>
              </a:ext>
            </a:extLst>
          </p:cNvPr>
          <p:cNvSpPr/>
          <p:nvPr/>
        </p:nvSpPr>
        <p:spPr>
          <a:xfrm>
            <a:off x="3142075" y="3389691"/>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84F121C-6384-8009-0D9E-06F67D04F594}"/>
              </a:ext>
            </a:extLst>
          </p:cNvPr>
          <p:cNvSpPr/>
          <p:nvPr/>
        </p:nvSpPr>
        <p:spPr>
          <a:xfrm>
            <a:off x="3691872" y="2810956"/>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036EBE0-6626-0555-DCC8-48EE5AB2086F}"/>
              </a:ext>
            </a:extLst>
          </p:cNvPr>
          <p:cNvSpPr/>
          <p:nvPr/>
        </p:nvSpPr>
        <p:spPr>
          <a:xfrm>
            <a:off x="3180657" y="2724147"/>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B283F46-DFF2-CBFA-6D08-7EE7909F77F8}"/>
              </a:ext>
            </a:extLst>
          </p:cNvPr>
          <p:cNvSpPr/>
          <p:nvPr/>
        </p:nvSpPr>
        <p:spPr>
          <a:xfrm>
            <a:off x="2765897" y="2328678"/>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BDE0E2C-897B-326B-6955-3E63020F21A5}"/>
              </a:ext>
            </a:extLst>
          </p:cNvPr>
          <p:cNvSpPr/>
          <p:nvPr/>
        </p:nvSpPr>
        <p:spPr>
          <a:xfrm>
            <a:off x="2109998" y="2290095"/>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F0665D-6544-B697-A2C0-92D8DB50E41F}"/>
              </a:ext>
            </a:extLst>
          </p:cNvPr>
          <p:cNvSpPr/>
          <p:nvPr/>
        </p:nvSpPr>
        <p:spPr>
          <a:xfrm>
            <a:off x="1830276" y="2029664"/>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DEBAB1-5AD9-FFC8-3B4F-86D503E601BF}"/>
              </a:ext>
            </a:extLst>
          </p:cNvPr>
          <p:cNvSpPr/>
          <p:nvPr/>
        </p:nvSpPr>
        <p:spPr>
          <a:xfrm>
            <a:off x="2515111" y="1479866"/>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914DD30-9D22-EF84-5CC6-0D2B1164EBF2}"/>
              </a:ext>
            </a:extLst>
          </p:cNvPr>
          <p:cNvSpPr txBox="1"/>
          <p:nvPr/>
        </p:nvSpPr>
        <p:spPr>
          <a:xfrm>
            <a:off x="2025502" y="1479120"/>
            <a:ext cx="148267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chemeClr val="tx1">
                    <a:lumMod val="76000"/>
                    <a:lumOff val="24000"/>
                  </a:schemeClr>
                </a:solidFill>
                <a:latin typeface="Century Gothic"/>
                <a:ea typeface="Calibri"/>
                <a:cs typeface="Calibri"/>
              </a:rPr>
              <a:t>Port </a:t>
            </a:r>
            <a:endParaRPr lang="en-US">
              <a:solidFill>
                <a:schemeClr val="tx1">
                  <a:lumMod val="76000"/>
                  <a:lumOff val="24000"/>
                </a:schemeClr>
              </a:solidFill>
              <a:latin typeface="Century Gothic"/>
            </a:endParaRPr>
          </a:p>
          <a:p>
            <a:pPr algn="ctr"/>
            <a:r>
              <a:rPr lang="en-US" sz="1100" b="1">
                <a:solidFill>
                  <a:schemeClr val="tx1">
                    <a:lumMod val="75000"/>
                    <a:lumOff val="25000"/>
                  </a:schemeClr>
                </a:solidFill>
                <a:latin typeface="Century Gothic"/>
                <a:ea typeface="Calibri"/>
                <a:cs typeface="Calibri"/>
              </a:rPr>
              <a:t>Wentworth</a:t>
            </a:r>
          </a:p>
        </p:txBody>
      </p:sp>
      <p:sp>
        <p:nvSpPr>
          <p:cNvPr id="16" name="TextBox 15">
            <a:extLst>
              <a:ext uri="{FF2B5EF4-FFF2-40B4-BE49-F238E27FC236}">
                <a16:creationId xmlns:a16="http://schemas.microsoft.com/office/drawing/2014/main" id="{E69A03FD-8028-8BAE-F537-89A6A1852FD8}"/>
              </a:ext>
            </a:extLst>
          </p:cNvPr>
          <p:cNvSpPr txBox="1"/>
          <p:nvPr/>
        </p:nvSpPr>
        <p:spPr>
          <a:xfrm>
            <a:off x="1408185" y="2077145"/>
            <a:ext cx="148267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chemeClr val="tx1">
                    <a:lumMod val="76000"/>
                    <a:lumOff val="24000"/>
                  </a:schemeClr>
                </a:solidFill>
                <a:latin typeface="Century Gothic"/>
                <a:ea typeface="Calibri"/>
                <a:cs typeface="Calibri"/>
              </a:rPr>
              <a:t>Pooler</a:t>
            </a:r>
            <a:endParaRPr lang="en-US">
              <a:solidFill>
                <a:schemeClr val="tx1">
                  <a:lumMod val="76000"/>
                  <a:lumOff val="24000"/>
                </a:schemeClr>
              </a:solidFill>
              <a:latin typeface="Century Gothic"/>
            </a:endParaRPr>
          </a:p>
        </p:txBody>
      </p:sp>
      <p:sp>
        <p:nvSpPr>
          <p:cNvPr id="17" name="TextBox 16">
            <a:extLst>
              <a:ext uri="{FF2B5EF4-FFF2-40B4-BE49-F238E27FC236}">
                <a16:creationId xmlns:a16="http://schemas.microsoft.com/office/drawing/2014/main" id="{86A3BA70-2393-2DB3-F616-41090DAA9592}"/>
              </a:ext>
            </a:extLst>
          </p:cNvPr>
          <p:cNvSpPr txBox="1"/>
          <p:nvPr/>
        </p:nvSpPr>
        <p:spPr>
          <a:xfrm>
            <a:off x="1791628" y="1864148"/>
            <a:ext cx="121814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b="1">
                <a:solidFill>
                  <a:schemeClr val="tx1">
                    <a:lumMod val="75000"/>
                    <a:lumOff val="25000"/>
                  </a:schemeClr>
                </a:solidFill>
                <a:latin typeface="Century Gothic"/>
                <a:ea typeface="Calibri"/>
                <a:cs typeface="Calibri"/>
              </a:rPr>
              <a:t>Bloomingdale</a:t>
            </a:r>
            <a:endParaRPr lang="en-US">
              <a:solidFill>
                <a:schemeClr val="tx1">
                  <a:lumMod val="75000"/>
                  <a:lumOff val="25000"/>
                </a:schemeClr>
              </a:solidFill>
              <a:latin typeface="Century Gothic"/>
            </a:endParaRPr>
          </a:p>
        </p:txBody>
      </p:sp>
      <p:sp>
        <p:nvSpPr>
          <p:cNvPr id="18" name="TextBox 17">
            <a:extLst>
              <a:ext uri="{FF2B5EF4-FFF2-40B4-BE49-F238E27FC236}">
                <a16:creationId xmlns:a16="http://schemas.microsoft.com/office/drawing/2014/main" id="{523DB30F-72DA-7CCA-6431-A5755E202B75}"/>
              </a:ext>
            </a:extLst>
          </p:cNvPr>
          <p:cNvSpPr txBox="1"/>
          <p:nvPr/>
        </p:nvSpPr>
        <p:spPr>
          <a:xfrm>
            <a:off x="2322653" y="2110450"/>
            <a:ext cx="109380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5000"/>
                    <a:lumOff val="25000"/>
                  </a:schemeClr>
                </a:solidFill>
                <a:latin typeface="Century Gothic"/>
              </a:rPr>
              <a:t>Garden</a:t>
            </a:r>
            <a:r>
              <a:rPr lang="en-US" sz="1100" b="1">
                <a:solidFill>
                  <a:schemeClr val="tx1">
                    <a:lumMod val="76000"/>
                    <a:lumOff val="24000"/>
                  </a:schemeClr>
                </a:solidFill>
                <a:latin typeface="Century Gothic"/>
              </a:rPr>
              <a:t> City</a:t>
            </a:r>
            <a:endParaRPr lang="en-US">
              <a:solidFill>
                <a:schemeClr val="tx1">
                  <a:lumMod val="76000"/>
                  <a:lumOff val="24000"/>
                </a:schemeClr>
              </a:solidFill>
              <a:latin typeface="Century Gothic"/>
            </a:endParaRPr>
          </a:p>
        </p:txBody>
      </p:sp>
      <p:sp>
        <p:nvSpPr>
          <p:cNvPr id="19" name="TextBox 18">
            <a:extLst>
              <a:ext uri="{FF2B5EF4-FFF2-40B4-BE49-F238E27FC236}">
                <a16:creationId xmlns:a16="http://schemas.microsoft.com/office/drawing/2014/main" id="{0A2E11A4-8692-A807-8C7F-6846D5D13B1E}"/>
              </a:ext>
            </a:extLst>
          </p:cNvPr>
          <p:cNvSpPr txBox="1"/>
          <p:nvPr/>
        </p:nvSpPr>
        <p:spPr>
          <a:xfrm>
            <a:off x="2795285" y="2515564"/>
            <a:ext cx="90089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6000"/>
                    <a:lumOff val="24000"/>
                  </a:schemeClr>
                </a:solidFill>
                <a:latin typeface="Century Gothic"/>
              </a:rPr>
              <a:t>Savannah</a:t>
            </a:r>
            <a:endParaRPr lang="en-US">
              <a:solidFill>
                <a:schemeClr val="tx1">
                  <a:lumMod val="76000"/>
                  <a:lumOff val="24000"/>
                </a:schemeClr>
              </a:solidFill>
              <a:latin typeface="Century Gothic"/>
            </a:endParaRPr>
          </a:p>
        </p:txBody>
      </p:sp>
      <p:sp>
        <p:nvSpPr>
          <p:cNvPr id="20" name="TextBox 19">
            <a:extLst>
              <a:ext uri="{FF2B5EF4-FFF2-40B4-BE49-F238E27FC236}">
                <a16:creationId xmlns:a16="http://schemas.microsoft.com/office/drawing/2014/main" id="{E87CC9B7-1862-813E-BE69-DA367184E10B}"/>
              </a:ext>
            </a:extLst>
          </p:cNvPr>
          <p:cNvSpPr txBox="1"/>
          <p:nvPr/>
        </p:nvSpPr>
        <p:spPr>
          <a:xfrm>
            <a:off x="3711613" y="2843512"/>
            <a:ext cx="9973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6000"/>
                    <a:lumOff val="24000"/>
                  </a:schemeClr>
                </a:solidFill>
                <a:latin typeface="Century Gothic"/>
              </a:rPr>
              <a:t>Thunderbolt</a:t>
            </a:r>
            <a:endParaRPr lang="en-US">
              <a:solidFill>
                <a:schemeClr val="tx1">
                  <a:lumMod val="76000"/>
                  <a:lumOff val="24000"/>
                </a:schemeClr>
              </a:solidFill>
              <a:latin typeface="Century Gothic"/>
            </a:endParaRPr>
          </a:p>
        </p:txBody>
      </p:sp>
      <p:sp>
        <p:nvSpPr>
          <p:cNvPr id="21" name="TextBox 20">
            <a:extLst>
              <a:ext uri="{FF2B5EF4-FFF2-40B4-BE49-F238E27FC236}">
                <a16:creationId xmlns:a16="http://schemas.microsoft.com/office/drawing/2014/main" id="{BBBA02D8-6479-7D51-D0E3-0BEABA584087}"/>
              </a:ext>
            </a:extLst>
          </p:cNvPr>
          <p:cNvSpPr txBox="1"/>
          <p:nvPr/>
        </p:nvSpPr>
        <p:spPr>
          <a:xfrm>
            <a:off x="2698828" y="3181106"/>
            <a:ext cx="1016643"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err="1">
                <a:solidFill>
                  <a:schemeClr val="tx1">
                    <a:lumMod val="76000"/>
                    <a:lumOff val="24000"/>
                  </a:schemeClr>
                </a:solidFill>
                <a:latin typeface="Century Gothic"/>
              </a:rPr>
              <a:t>Vernonburg</a:t>
            </a:r>
            <a:endParaRPr lang="en-US">
              <a:solidFill>
                <a:schemeClr val="tx1">
                  <a:lumMod val="76000"/>
                  <a:lumOff val="24000"/>
                </a:schemeClr>
              </a:solidFill>
              <a:latin typeface="Century Gothic"/>
            </a:endParaRPr>
          </a:p>
        </p:txBody>
      </p:sp>
      <p:sp>
        <p:nvSpPr>
          <p:cNvPr id="22" name="TextBox 21">
            <a:extLst>
              <a:ext uri="{FF2B5EF4-FFF2-40B4-BE49-F238E27FC236}">
                <a16:creationId xmlns:a16="http://schemas.microsoft.com/office/drawing/2014/main" id="{9D0B0714-5BE7-2A52-19F4-5CBEE02174E9}"/>
              </a:ext>
            </a:extLst>
          </p:cNvPr>
          <p:cNvSpPr txBox="1"/>
          <p:nvPr/>
        </p:nvSpPr>
        <p:spPr>
          <a:xfrm>
            <a:off x="4676169" y="2814574"/>
            <a:ext cx="105522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6000"/>
                    <a:lumOff val="24000"/>
                  </a:schemeClr>
                </a:solidFill>
                <a:latin typeface="Century Gothic"/>
              </a:rPr>
              <a:t>Tybee Island</a:t>
            </a:r>
            <a:endParaRPr lang="en-US" err="1">
              <a:solidFill>
                <a:schemeClr val="tx1">
                  <a:lumMod val="76000"/>
                  <a:lumOff val="24000"/>
                </a:schemeClr>
              </a:solidFill>
              <a:latin typeface="Century Gothic"/>
            </a:endParaRPr>
          </a:p>
        </p:txBody>
      </p:sp>
      <p:sp>
        <p:nvSpPr>
          <p:cNvPr id="23" name="TextBox 22">
            <a:extLst>
              <a:ext uri="{FF2B5EF4-FFF2-40B4-BE49-F238E27FC236}">
                <a16:creationId xmlns:a16="http://schemas.microsoft.com/office/drawing/2014/main" id="{711DCC3B-1D61-053D-F224-1A649C897C25}"/>
              </a:ext>
            </a:extLst>
          </p:cNvPr>
          <p:cNvSpPr txBox="1"/>
          <p:nvPr/>
        </p:nvSpPr>
        <p:spPr>
          <a:xfrm>
            <a:off x="3850747" y="5553917"/>
            <a:ext cx="3607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5000"/>
                    <a:lumOff val="25000"/>
                  </a:schemeClr>
                </a:solidFill>
                <a:latin typeface="Century Gothic"/>
              </a:rPr>
              <a:t>0</a:t>
            </a:r>
            <a:endParaRPr lang="en-US" sz="1600">
              <a:solidFill>
                <a:schemeClr val="tx1">
                  <a:lumMod val="75000"/>
                  <a:lumOff val="25000"/>
                </a:schemeClr>
              </a:solidFill>
              <a:latin typeface="Century Gothic"/>
              <a:ea typeface="Calibri" panose="020F0502020204030204"/>
              <a:cs typeface="Calibri" panose="020F0502020204030204"/>
            </a:endParaRPr>
          </a:p>
        </p:txBody>
      </p:sp>
      <p:sp>
        <p:nvSpPr>
          <p:cNvPr id="24" name="TextBox 23">
            <a:extLst>
              <a:ext uri="{FF2B5EF4-FFF2-40B4-BE49-F238E27FC236}">
                <a16:creationId xmlns:a16="http://schemas.microsoft.com/office/drawing/2014/main" id="{11EFC871-C71D-A37F-B589-64CC0F24EDCB}"/>
              </a:ext>
            </a:extLst>
          </p:cNvPr>
          <p:cNvSpPr txBox="1"/>
          <p:nvPr/>
        </p:nvSpPr>
        <p:spPr>
          <a:xfrm>
            <a:off x="4439130" y="5544274"/>
            <a:ext cx="264289" cy="348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6000"/>
                    <a:lumOff val="24000"/>
                  </a:schemeClr>
                </a:solidFill>
                <a:latin typeface="Century Gothic"/>
                <a:ea typeface="Calibri"/>
                <a:cs typeface="Calibri"/>
              </a:rPr>
              <a:t>5</a:t>
            </a:r>
          </a:p>
        </p:txBody>
      </p:sp>
      <p:sp>
        <p:nvSpPr>
          <p:cNvPr id="25" name="TextBox 24">
            <a:extLst>
              <a:ext uri="{FF2B5EF4-FFF2-40B4-BE49-F238E27FC236}">
                <a16:creationId xmlns:a16="http://schemas.microsoft.com/office/drawing/2014/main" id="{45908689-6BF4-272D-8508-FAB51B6EF1BE}"/>
              </a:ext>
            </a:extLst>
          </p:cNvPr>
          <p:cNvSpPr txBox="1"/>
          <p:nvPr/>
        </p:nvSpPr>
        <p:spPr>
          <a:xfrm>
            <a:off x="4998574" y="5553919"/>
            <a:ext cx="457200" cy="348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6000"/>
                    <a:lumOff val="24000"/>
                  </a:schemeClr>
                </a:solidFill>
                <a:latin typeface="Century Gothic"/>
                <a:ea typeface="Calibri"/>
                <a:cs typeface="Calibri"/>
              </a:rPr>
              <a:t>10</a:t>
            </a:r>
          </a:p>
        </p:txBody>
      </p:sp>
      <p:sp>
        <p:nvSpPr>
          <p:cNvPr id="26" name="TextBox 25">
            <a:extLst>
              <a:ext uri="{FF2B5EF4-FFF2-40B4-BE49-F238E27FC236}">
                <a16:creationId xmlns:a16="http://schemas.microsoft.com/office/drawing/2014/main" id="{25915E30-9B0A-A0A9-2CDB-92EC0BE970FA}"/>
              </a:ext>
            </a:extLst>
          </p:cNvPr>
          <p:cNvSpPr txBox="1"/>
          <p:nvPr/>
        </p:nvSpPr>
        <p:spPr>
          <a:xfrm>
            <a:off x="5615889" y="5553918"/>
            <a:ext cx="457200" cy="348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6000"/>
                    <a:lumOff val="24000"/>
                  </a:schemeClr>
                </a:solidFill>
                <a:latin typeface="Century Gothic"/>
                <a:ea typeface="Calibri"/>
                <a:cs typeface="Calibri"/>
              </a:rPr>
              <a:t>15</a:t>
            </a:r>
          </a:p>
        </p:txBody>
      </p:sp>
      <p:sp>
        <p:nvSpPr>
          <p:cNvPr id="27" name="TextBox 26">
            <a:extLst>
              <a:ext uri="{FF2B5EF4-FFF2-40B4-BE49-F238E27FC236}">
                <a16:creationId xmlns:a16="http://schemas.microsoft.com/office/drawing/2014/main" id="{CB84B6EE-61F4-CBD7-0080-42A7BAE9BBA6}"/>
              </a:ext>
            </a:extLst>
          </p:cNvPr>
          <p:cNvSpPr txBox="1"/>
          <p:nvPr/>
        </p:nvSpPr>
        <p:spPr>
          <a:xfrm>
            <a:off x="6213123" y="5545639"/>
            <a:ext cx="711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6000"/>
                    <a:lumOff val="24000"/>
                  </a:schemeClr>
                </a:solidFill>
                <a:latin typeface="Century Gothic"/>
                <a:ea typeface="Calibri"/>
                <a:cs typeface="Calibri"/>
              </a:rPr>
              <a:t>20</a:t>
            </a:r>
          </a:p>
        </p:txBody>
      </p:sp>
      <p:grpSp>
        <p:nvGrpSpPr>
          <p:cNvPr id="37" name="Group 36">
            <a:extLst>
              <a:ext uri="{FF2B5EF4-FFF2-40B4-BE49-F238E27FC236}">
                <a16:creationId xmlns:a16="http://schemas.microsoft.com/office/drawing/2014/main" id="{B161E175-7237-0FB2-B017-BC734C219E87}"/>
              </a:ext>
            </a:extLst>
          </p:cNvPr>
          <p:cNvGrpSpPr/>
          <p:nvPr/>
        </p:nvGrpSpPr>
        <p:grpSpPr>
          <a:xfrm>
            <a:off x="5017917" y="5024204"/>
            <a:ext cx="3620888" cy="1032462"/>
            <a:chOff x="5216378" y="4783064"/>
            <a:chExt cx="3620888" cy="1032462"/>
          </a:xfrm>
        </p:grpSpPr>
        <p:sp>
          <p:nvSpPr>
            <p:cNvPr id="31" name="Rectangle 30">
              <a:extLst>
                <a:ext uri="{FF2B5EF4-FFF2-40B4-BE49-F238E27FC236}">
                  <a16:creationId xmlns:a16="http://schemas.microsoft.com/office/drawing/2014/main" id="{A2F0F74F-3A8F-B4A8-7871-B2CACB956821}"/>
                </a:ext>
              </a:extLst>
            </p:cNvPr>
            <p:cNvSpPr/>
            <p:nvPr/>
          </p:nvSpPr>
          <p:spPr>
            <a:xfrm>
              <a:off x="5216378" y="4783064"/>
              <a:ext cx="1894214" cy="52447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558ED77-2EE2-86D9-C0E1-E748CC84E1FD}"/>
                </a:ext>
              </a:extLst>
            </p:cNvPr>
            <p:cNvSpPr/>
            <p:nvPr/>
          </p:nvSpPr>
          <p:spPr>
            <a:xfrm>
              <a:off x="5399138" y="5106602"/>
              <a:ext cx="84300" cy="83506"/>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7CFFD83-3D6C-AD6C-0F71-C8C8F6247B8E}"/>
                </a:ext>
              </a:extLst>
            </p:cNvPr>
            <p:cNvSpPr txBox="1"/>
            <p:nvPr/>
          </p:nvSpPr>
          <p:spPr>
            <a:xfrm>
              <a:off x="7618068" y="5553916"/>
              <a:ext cx="95877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b="1">
                <a:solidFill>
                  <a:srgbClr val="0D0D0D"/>
                </a:solidFill>
                <a:ea typeface="Calibri"/>
                <a:cs typeface="Calibri"/>
              </a:endParaRPr>
            </a:p>
          </p:txBody>
        </p:sp>
        <p:sp>
          <p:nvSpPr>
            <p:cNvPr id="35" name="Rectangle 34">
              <a:extLst>
                <a:ext uri="{FF2B5EF4-FFF2-40B4-BE49-F238E27FC236}">
                  <a16:creationId xmlns:a16="http://schemas.microsoft.com/office/drawing/2014/main" id="{076EEB5E-FFCA-0B15-323D-ED65CECFA4C1}"/>
                </a:ext>
              </a:extLst>
            </p:cNvPr>
            <p:cNvSpPr/>
            <p:nvPr/>
          </p:nvSpPr>
          <p:spPr>
            <a:xfrm>
              <a:off x="5317186" y="4913212"/>
              <a:ext cx="229418" cy="127602"/>
            </a:xfrm>
            <a:prstGeom prst="rect">
              <a:avLst/>
            </a:prstGeom>
            <a:solidFill>
              <a:schemeClr val="bg1"/>
            </a:solidFill>
            <a:ln w="28575">
              <a:solidFill>
                <a:srgbClr val="8A5A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20E930F-D133-3DC9-BED3-FBFC5CA86956}"/>
                </a:ext>
              </a:extLst>
            </p:cNvPr>
            <p:cNvSpPr txBox="1"/>
            <p:nvPr/>
          </p:nvSpPr>
          <p:spPr>
            <a:xfrm>
              <a:off x="7405865" y="4878726"/>
              <a:ext cx="143140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b="1">
                <a:solidFill>
                  <a:srgbClr val="0D0D0D"/>
                </a:solidFill>
                <a:latin typeface="Century Gothic"/>
              </a:endParaRPr>
            </a:p>
          </p:txBody>
        </p:sp>
      </p:grpSp>
      <p:sp>
        <p:nvSpPr>
          <p:cNvPr id="39" name="TextBox 38">
            <a:extLst>
              <a:ext uri="{FF2B5EF4-FFF2-40B4-BE49-F238E27FC236}">
                <a16:creationId xmlns:a16="http://schemas.microsoft.com/office/drawing/2014/main" id="{93D12C52-B1C8-DC87-5E34-80962958C2C7}"/>
              </a:ext>
            </a:extLst>
          </p:cNvPr>
          <p:cNvSpPr txBox="1"/>
          <p:nvPr/>
        </p:nvSpPr>
        <p:spPr>
          <a:xfrm>
            <a:off x="5930095" y="4213182"/>
            <a:ext cx="65975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1">
                    <a:lumMod val="75000"/>
                    <a:lumOff val="25000"/>
                  </a:schemeClr>
                </a:solidFill>
                <a:latin typeface="Century Gothic"/>
                <a:ea typeface="Calibri"/>
                <a:cs typeface="Calibri"/>
              </a:rPr>
              <a:t>N</a:t>
            </a:r>
          </a:p>
        </p:txBody>
      </p:sp>
      <p:sp>
        <p:nvSpPr>
          <p:cNvPr id="40" name="TextBox 39">
            <a:extLst>
              <a:ext uri="{FF2B5EF4-FFF2-40B4-BE49-F238E27FC236}">
                <a16:creationId xmlns:a16="http://schemas.microsoft.com/office/drawing/2014/main" id="{D0C562BA-EAB8-F752-27D2-04460DFBD428}"/>
              </a:ext>
            </a:extLst>
          </p:cNvPr>
          <p:cNvSpPr txBox="1"/>
          <p:nvPr/>
        </p:nvSpPr>
        <p:spPr>
          <a:xfrm>
            <a:off x="916261" y="1016132"/>
            <a:ext cx="14826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lumMod val="76000"/>
                    <a:lumOff val="24000"/>
                  </a:schemeClr>
                </a:solidFill>
                <a:latin typeface="Century Gothic"/>
                <a:ea typeface="Calibri"/>
                <a:cs typeface="Calibri"/>
              </a:rPr>
              <a:t>Effin</a:t>
            </a:r>
            <a:r>
              <a:rPr lang="en-US" sz="1200" b="1">
                <a:solidFill>
                  <a:schemeClr val="tx1">
                    <a:lumMod val="75000"/>
                    <a:lumOff val="25000"/>
                  </a:schemeClr>
                </a:solidFill>
                <a:latin typeface="Century Gothic"/>
                <a:ea typeface="Calibri"/>
                <a:cs typeface="Calibri"/>
              </a:rPr>
              <a:t>gh</a:t>
            </a:r>
            <a:r>
              <a:rPr lang="en-US" sz="1200" b="1">
                <a:solidFill>
                  <a:schemeClr val="tx1">
                    <a:lumMod val="76000"/>
                    <a:lumOff val="24000"/>
                  </a:schemeClr>
                </a:solidFill>
                <a:latin typeface="Century Gothic"/>
                <a:ea typeface="Calibri"/>
                <a:cs typeface="Calibri"/>
              </a:rPr>
              <a:t>am </a:t>
            </a:r>
            <a:r>
              <a:rPr lang="en-US" sz="1200" b="1">
                <a:solidFill>
                  <a:schemeClr val="tx1">
                    <a:lumMod val="75000"/>
                    <a:lumOff val="25000"/>
                  </a:schemeClr>
                </a:solidFill>
                <a:latin typeface="Century Gothic"/>
                <a:ea typeface="Calibri"/>
                <a:cs typeface="Calibri"/>
              </a:rPr>
              <a:t>County</a:t>
            </a:r>
            <a:endParaRPr lang="en-US" sz="1200">
              <a:solidFill>
                <a:schemeClr val="tx1">
                  <a:lumMod val="75000"/>
                  <a:lumOff val="25000"/>
                </a:schemeClr>
              </a:solidFill>
              <a:latin typeface="Century Gothic"/>
            </a:endParaRPr>
          </a:p>
        </p:txBody>
      </p:sp>
      <p:sp>
        <p:nvSpPr>
          <p:cNvPr id="41" name="TextBox 40">
            <a:extLst>
              <a:ext uri="{FF2B5EF4-FFF2-40B4-BE49-F238E27FC236}">
                <a16:creationId xmlns:a16="http://schemas.microsoft.com/office/drawing/2014/main" id="{0ADF7894-7F16-8CD1-718B-3E83AE6BBABF}"/>
              </a:ext>
            </a:extLst>
          </p:cNvPr>
          <p:cNvSpPr txBox="1"/>
          <p:nvPr/>
        </p:nvSpPr>
        <p:spPr>
          <a:xfrm>
            <a:off x="337526" y="3012765"/>
            <a:ext cx="156948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lumMod val="76000"/>
                    <a:lumOff val="24000"/>
                  </a:schemeClr>
                </a:solidFill>
                <a:latin typeface="Century Gothic"/>
                <a:ea typeface="Calibri"/>
                <a:cs typeface="Calibri"/>
              </a:rPr>
              <a:t>Bryan County</a:t>
            </a:r>
            <a:endParaRPr lang="en-US" sz="1600">
              <a:solidFill>
                <a:schemeClr val="tx1">
                  <a:lumMod val="76000"/>
                  <a:lumOff val="24000"/>
                </a:schemeClr>
              </a:solidFill>
              <a:latin typeface="Century Gothic"/>
            </a:endParaRPr>
          </a:p>
        </p:txBody>
      </p:sp>
      <p:sp>
        <p:nvSpPr>
          <p:cNvPr id="42" name="TextBox 41">
            <a:extLst>
              <a:ext uri="{FF2B5EF4-FFF2-40B4-BE49-F238E27FC236}">
                <a16:creationId xmlns:a16="http://schemas.microsoft.com/office/drawing/2014/main" id="{995B94E4-C183-34E8-E705-BBB1C5FEFC3A}"/>
              </a:ext>
            </a:extLst>
          </p:cNvPr>
          <p:cNvSpPr txBox="1"/>
          <p:nvPr/>
        </p:nvSpPr>
        <p:spPr>
          <a:xfrm>
            <a:off x="588311" y="5115498"/>
            <a:ext cx="164664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chemeClr val="tx1">
                    <a:lumMod val="76000"/>
                    <a:lumOff val="24000"/>
                  </a:schemeClr>
                </a:solidFill>
                <a:latin typeface="Century Gothic"/>
                <a:ea typeface="Calibri"/>
                <a:cs typeface="Calibri"/>
              </a:rPr>
              <a:t>Liberty County</a:t>
            </a:r>
            <a:endParaRPr lang="en-US" sz="1600">
              <a:solidFill>
                <a:schemeClr val="tx1">
                  <a:lumMod val="76000"/>
                  <a:lumOff val="24000"/>
                </a:schemeClr>
              </a:solidFill>
              <a:latin typeface="Century Gothic"/>
            </a:endParaRPr>
          </a:p>
        </p:txBody>
      </p:sp>
      <p:sp>
        <p:nvSpPr>
          <p:cNvPr id="43" name="TextBox 42">
            <a:extLst>
              <a:ext uri="{FF2B5EF4-FFF2-40B4-BE49-F238E27FC236}">
                <a16:creationId xmlns:a16="http://schemas.microsoft.com/office/drawing/2014/main" id="{CFB55A51-7341-1CE8-4D24-30DC9A24D134}"/>
              </a:ext>
            </a:extLst>
          </p:cNvPr>
          <p:cNvSpPr txBox="1"/>
          <p:nvPr/>
        </p:nvSpPr>
        <p:spPr>
          <a:xfrm>
            <a:off x="5462724" y="1565524"/>
            <a:ext cx="9394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chemeClr val="tx1">
                    <a:lumMod val="76000"/>
                    <a:lumOff val="24000"/>
                  </a:schemeClr>
                </a:solidFill>
                <a:latin typeface="Century Gothic"/>
              </a:rPr>
              <a:t>Georgia</a:t>
            </a:r>
            <a:endParaRPr lang="en-US" sz="800">
              <a:solidFill>
                <a:schemeClr val="tx1">
                  <a:lumMod val="76000"/>
                  <a:lumOff val="24000"/>
                </a:schemeClr>
              </a:solidFill>
              <a:latin typeface="Century Gothic"/>
              <a:ea typeface="Calibri" panose="020F0502020204030204"/>
              <a:cs typeface="Calibri" panose="020F0502020204030204"/>
            </a:endParaRPr>
          </a:p>
        </p:txBody>
      </p:sp>
      <p:sp>
        <p:nvSpPr>
          <p:cNvPr id="46" name="TextBox 45">
            <a:extLst>
              <a:ext uri="{FF2B5EF4-FFF2-40B4-BE49-F238E27FC236}">
                <a16:creationId xmlns:a16="http://schemas.microsoft.com/office/drawing/2014/main" id="{F20E20C7-9218-42A3-B9DF-44E4A972A331}"/>
              </a:ext>
            </a:extLst>
          </p:cNvPr>
          <p:cNvSpPr txBox="1"/>
          <p:nvPr/>
        </p:nvSpPr>
        <p:spPr>
          <a:xfrm>
            <a:off x="6093385" y="1112862"/>
            <a:ext cx="777844"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chemeClr val="tx1">
                    <a:lumMod val="76000"/>
                    <a:lumOff val="24000"/>
                  </a:schemeClr>
                </a:solidFill>
                <a:latin typeface="Century Gothic"/>
              </a:rPr>
              <a:t>South Carolina</a:t>
            </a:r>
          </a:p>
          <a:p>
            <a:endParaRPr lang="en-US" sz="1000" b="1">
              <a:solidFill>
                <a:schemeClr val="tx1">
                  <a:lumMod val="76000"/>
                  <a:lumOff val="24000"/>
                </a:schemeClr>
              </a:solidFill>
              <a:latin typeface="Century Gothic"/>
              <a:ea typeface="Calibri" panose="020F0502020204030204"/>
              <a:cs typeface="Calibri" panose="020F0502020204030204"/>
            </a:endParaRPr>
          </a:p>
        </p:txBody>
      </p:sp>
      <p:sp>
        <p:nvSpPr>
          <p:cNvPr id="47" name="TextBox 46">
            <a:extLst>
              <a:ext uri="{FF2B5EF4-FFF2-40B4-BE49-F238E27FC236}">
                <a16:creationId xmlns:a16="http://schemas.microsoft.com/office/drawing/2014/main" id="{CB06B95A-A534-3DE1-4458-931440D287FB}"/>
              </a:ext>
            </a:extLst>
          </p:cNvPr>
          <p:cNvSpPr txBox="1"/>
          <p:nvPr/>
        </p:nvSpPr>
        <p:spPr>
          <a:xfrm>
            <a:off x="4700739" y="2375609"/>
            <a:ext cx="187126"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6000"/>
                    <a:lumOff val="24000"/>
                  </a:schemeClr>
                </a:solidFill>
                <a:latin typeface="Century Gothic"/>
              </a:rPr>
              <a:t>0</a:t>
            </a:r>
            <a:endParaRPr lang="en-US" sz="800" b="1">
              <a:solidFill>
                <a:schemeClr val="tx1">
                  <a:lumMod val="76000"/>
                  <a:lumOff val="24000"/>
                </a:schemeClr>
              </a:solidFill>
              <a:latin typeface="Century Gothic"/>
              <a:ea typeface="Calibri" panose="020F0502020204030204"/>
              <a:cs typeface="Calibri" panose="020F0502020204030204"/>
            </a:endParaRPr>
          </a:p>
        </p:txBody>
      </p:sp>
      <p:sp>
        <p:nvSpPr>
          <p:cNvPr id="49" name="TextBox 48">
            <a:extLst>
              <a:ext uri="{FF2B5EF4-FFF2-40B4-BE49-F238E27FC236}">
                <a16:creationId xmlns:a16="http://schemas.microsoft.com/office/drawing/2014/main" id="{B4DE39AA-A156-3C2D-F49A-7FF9CE3B5EBF}"/>
              </a:ext>
            </a:extLst>
          </p:cNvPr>
          <p:cNvSpPr txBox="1"/>
          <p:nvPr/>
        </p:nvSpPr>
        <p:spPr>
          <a:xfrm>
            <a:off x="4855068" y="2365963"/>
            <a:ext cx="33180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6000"/>
                    <a:lumOff val="24000"/>
                  </a:schemeClr>
                </a:solidFill>
                <a:latin typeface="Century Gothic"/>
              </a:rPr>
              <a:t>50</a:t>
            </a:r>
            <a:endParaRPr lang="en-US" sz="1000">
              <a:solidFill>
                <a:schemeClr val="tx1">
                  <a:lumMod val="76000"/>
                  <a:lumOff val="24000"/>
                </a:schemeClr>
              </a:solidFill>
              <a:latin typeface="Century Gothic"/>
              <a:ea typeface="Calibri" panose="020F0502020204030204"/>
              <a:cs typeface="Calibri" panose="020F0502020204030204"/>
            </a:endParaRPr>
          </a:p>
        </p:txBody>
      </p:sp>
      <p:sp>
        <p:nvSpPr>
          <p:cNvPr id="50" name="TextBox 49">
            <a:extLst>
              <a:ext uri="{FF2B5EF4-FFF2-40B4-BE49-F238E27FC236}">
                <a16:creationId xmlns:a16="http://schemas.microsoft.com/office/drawing/2014/main" id="{BFEEACF3-CCEB-A983-9C9E-A3EB33F8705D}"/>
              </a:ext>
            </a:extLst>
          </p:cNvPr>
          <p:cNvSpPr txBox="1"/>
          <p:nvPr/>
        </p:nvSpPr>
        <p:spPr>
          <a:xfrm>
            <a:off x="5019042" y="2365962"/>
            <a:ext cx="42826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6000"/>
                    <a:lumOff val="24000"/>
                  </a:schemeClr>
                </a:solidFill>
                <a:latin typeface="Century Gothic"/>
              </a:rPr>
              <a:t>100</a:t>
            </a:r>
            <a:endParaRPr lang="en-US" sz="1000">
              <a:solidFill>
                <a:schemeClr val="tx1">
                  <a:lumMod val="76000"/>
                  <a:lumOff val="24000"/>
                </a:schemeClr>
              </a:solidFill>
              <a:latin typeface="Century Gothic"/>
              <a:ea typeface="Calibri" panose="020F0502020204030204"/>
              <a:cs typeface="Calibri" panose="020F0502020204030204"/>
            </a:endParaRPr>
          </a:p>
        </p:txBody>
      </p:sp>
      <p:sp>
        <p:nvSpPr>
          <p:cNvPr id="51" name="TextBox 50">
            <a:extLst>
              <a:ext uri="{FF2B5EF4-FFF2-40B4-BE49-F238E27FC236}">
                <a16:creationId xmlns:a16="http://schemas.microsoft.com/office/drawing/2014/main" id="{51A3BAF5-E3E0-EBC7-0438-4043A5A0C33C}"/>
              </a:ext>
            </a:extLst>
          </p:cNvPr>
          <p:cNvSpPr txBox="1"/>
          <p:nvPr/>
        </p:nvSpPr>
        <p:spPr>
          <a:xfrm>
            <a:off x="5414512" y="2365962"/>
            <a:ext cx="4089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5000"/>
                    <a:lumOff val="25000"/>
                  </a:schemeClr>
                </a:solidFill>
                <a:latin typeface="Century Gothic"/>
              </a:rPr>
              <a:t>200</a:t>
            </a:r>
            <a:endParaRPr lang="en-US" sz="1000">
              <a:solidFill>
                <a:schemeClr val="tx1">
                  <a:lumMod val="75000"/>
                  <a:lumOff val="25000"/>
                </a:schemeClr>
              </a:solidFill>
              <a:latin typeface="Century Gothic"/>
              <a:ea typeface="Calibri" panose="020F0502020204030204"/>
              <a:cs typeface="Calibri" panose="020F0502020204030204"/>
            </a:endParaRPr>
          </a:p>
        </p:txBody>
      </p:sp>
      <p:sp>
        <p:nvSpPr>
          <p:cNvPr id="53" name="TextBox 52">
            <a:extLst>
              <a:ext uri="{FF2B5EF4-FFF2-40B4-BE49-F238E27FC236}">
                <a16:creationId xmlns:a16="http://schemas.microsoft.com/office/drawing/2014/main" id="{F7A8D8F8-9F53-FE20-FB5A-0BD867204AA7}"/>
              </a:ext>
            </a:extLst>
          </p:cNvPr>
          <p:cNvSpPr txBox="1"/>
          <p:nvPr/>
        </p:nvSpPr>
        <p:spPr>
          <a:xfrm>
            <a:off x="6402910" y="2443308"/>
            <a:ext cx="52472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6000"/>
                    <a:lumOff val="24000"/>
                  </a:schemeClr>
                </a:solidFill>
                <a:latin typeface="Century Gothic"/>
                <a:ea typeface="Calibri"/>
                <a:cs typeface="Calibri"/>
              </a:rPr>
              <a:t>mi</a:t>
            </a:r>
          </a:p>
        </p:txBody>
      </p:sp>
      <p:sp>
        <p:nvSpPr>
          <p:cNvPr id="54" name="TextBox 53">
            <a:extLst>
              <a:ext uri="{FF2B5EF4-FFF2-40B4-BE49-F238E27FC236}">
                <a16:creationId xmlns:a16="http://schemas.microsoft.com/office/drawing/2014/main" id="{9E84D623-5F52-F710-4B11-029F7E8D985E}"/>
              </a:ext>
            </a:extLst>
          </p:cNvPr>
          <p:cNvSpPr txBox="1"/>
          <p:nvPr/>
        </p:nvSpPr>
        <p:spPr>
          <a:xfrm>
            <a:off x="6186157" y="2351585"/>
            <a:ext cx="42826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a:solidFill>
                  <a:schemeClr val="tx1">
                    <a:lumMod val="75000"/>
                    <a:lumOff val="25000"/>
                  </a:schemeClr>
                </a:solidFill>
                <a:latin typeface="Century Gothic"/>
              </a:rPr>
              <a:t>400</a:t>
            </a:r>
            <a:endParaRPr lang="en-US" sz="1000">
              <a:solidFill>
                <a:schemeClr val="tx1">
                  <a:lumMod val="75000"/>
                  <a:lumOff val="25000"/>
                </a:schemeClr>
              </a:solidFill>
              <a:latin typeface="Century Gothic"/>
              <a:ea typeface="Calibri" panose="020F0502020204030204"/>
              <a:cs typeface="Calibri" panose="020F0502020204030204"/>
            </a:endParaRPr>
          </a:p>
        </p:txBody>
      </p:sp>
      <p:sp>
        <p:nvSpPr>
          <p:cNvPr id="33" name="TextBox 32">
            <a:extLst>
              <a:ext uri="{FF2B5EF4-FFF2-40B4-BE49-F238E27FC236}">
                <a16:creationId xmlns:a16="http://schemas.microsoft.com/office/drawing/2014/main" id="{9AFC0922-E76F-F5FB-7246-71290EA52DB3}"/>
              </a:ext>
            </a:extLst>
          </p:cNvPr>
          <p:cNvSpPr txBox="1"/>
          <p:nvPr/>
        </p:nvSpPr>
        <p:spPr>
          <a:xfrm>
            <a:off x="5451911" y="5090929"/>
            <a:ext cx="146998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5000"/>
                    <a:lumOff val="25000"/>
                  </a:schemeClr>
                </a:solidFill>
                <a:latin typeface="Century Gothic"/>
              </a:rPr>
              <a:t>Chatham</a:t>
            </a:r>
            <a:r>
              <a:rPr lang="en-US" sz="1100" b="1">
                <a:solidFill>
                  <a:schemeClr val="tx1">
                    <a:lumMod val="76000"/>
                    <a:lumOff val="24000"/>
                  </a:schemeClr>
                </a:solidFill>
                <a:latin typeface="Century Gothic"/>
              </a:rPr>
              <a:t> County</a:t>
            </a:r>
          </a:p>
        </p:txBody>
      </p:sp>
      <p:sp>
        <p:nvSpPr>
          <p:cNvPr id="48" name="TextBox 47">
            <a:extLst>
              <a:ext uri="{FF2B5EF4-FFF2-40B4-BE49-F238E27FC236}">
                <a16:creationId xmlns:a16="http://schemas.microsoft.com/office/drawing/2014/main" id="{C49057C2-4B19-84C5-6350-31661194650C}"/>
              </a:ext>
            </a:extLst>
          </p:cNvPr>
          <p:cNvSpPr txBox="1"/>
          <p:nvPr/>
        </p:nvSpPr>
        <p:spPr>
          <a:xfrm>
            <a:off x="5596593" y="5264546"/>
            <a:ext cx="146034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5000"/>
                    <a:lumOff val="25000"/>
                  </a:schemeClr>
                </a:solidFill>
                <a:latin typeface="Century Gothic"/>
              </a:rPr>
              <a:t>Communities</a:t>
            </a:r>
            <a:endParaRPr lang="en-US">
              <a:solidFill>
                <a:schemeClr val="tx1">
                  <a:lumMod val="75000"/>
                  <a:lumOff val="25000"/>
                </a:schemeClr>
              </a:solidFill>
              <a:latin typeface="Century Gothic"/>
            </a:endParaRPr>
          </a:p>
        </p:txBody>
      </p:sp>
      <p:sp>
        <p:nvSpPr>
          <p:cNvPr id="56" name="TextBox 51">
            <a:extLst>
              <a:ext uri="{FF2B5EF4-FFF2-40B4-BE49-F238E27FC236}">
                <a16:creationId xmlns:a16="http://schemas.microsoft.com/office/drawing/2014/main" id="{1041E462-F5DA-A6D2-49CD-0D15A3295B33}"/>
              </a:ext>
            </a:extLst>
          </p:cNvPr>
          <p:cNvSpPr txBox="1"/>
          <p:nvPr/>
        </p:nvSpPr>
        <p:spPr>
          <a:xfrm>
            <a:off x="5800334" y="2361232"/>
            <a:ext cx="418618" cy="2462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solidFill>
                  <a:schemeClr val="tx1">
                    <a:lumMod val="76000"/>
                    <a:lumOff val="24000"/>
                  </a:schemeClr>
                </a:solidFill>
                <a:latin typeface="Century Gothic"/>
              </a:rPr>
              <a:t>300</a:t>
            </a:r>
            <a:endParaRPr lang="en-US" sz="1000">
              <a:solidFill>
                <a:schemeClr val="tx1">
                  <a:lumMod val="76000"/>
                  <a:lumOff val="24000"/>
                </a:schemeClr>
              </a:solidFill>
              <a:latin typeface="Century Gothic"/>
              <a:ea typeface="Calibri" panose="020F0502020204030204"/>
              <a:cs typeface="Calibri" panose="020F0502020204030204"/>
            </a:endParaRPr>
          </a:p>
        </p:txBody>
      </p:sp>
      <p:sp>
        <p:nvSpPr>
          <p:cNvPr id="60" name="Freeform 24">
            <a:extLst>
              <a:ext uri="{FF2B5EF4-FFF2-40B4-BE49-F238E27FC236}">
                <a16:creationId xmlns:a16="http://schemas.microsoft.com/office/drawing/2014/main" id="{D2AADA04-FEE2-35BE-DE01-3F82E6A3D406}"/>
              </a:ext>
            </a:extLst>
          </p:cNvPr>
          <p:cNvSpPr/>
          <p:nvPr/>
        </p:nvSpPr>
        <p:spPr>
          <a:xfrm>
            <a:off x="5977137" y="4546632"/>
            <a:ext cx="246841" cy="392223"/>
          </a:xfrm>
          <a:custGeom>
            <a:avLst/>
            <a:gdLst>
              <a:gd name="connsiteX0" fmla="*/ 0 w 504092"/>
              <a:gd name="connsiteY0" fmla="*/ 750277 h 754184"/>
              <a:gd name="connsiteX1" fmla="*/ 246185 w 504092"/>
              <a:gd name="connsiteY1" fmla="*/ 0 h 754184"/>
              <a:gd name="connsiteX2" fmla="*/ 504092 w 504092"/>
              <a:gd name="connsiteY2" fmla="*/ 754184 h 754184"/>
              <a:gd name="connsiteX3" fmla="*/ 257908 w 504092"/>
              <a:gd name="connsiteY3" fmla="*/ 590061 h 754184"/>
              <a:gd name="connsiteX4" fmla="*/ 0 w 504092"/>
              <a:gd name="connsiteY4" fmla="*/ 750277 h 754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92" h="754184">
                <a:moveTo>
                  <a:pt x="0" y="750277"/>
                </a:moveTo>
                <a:lnTo>
                  <a:pt x="246185" y="0"/>
                </a:lnTo>
                <a:lnTo>
                  <a:pt x="504092" y="754184"/>
                </a:lnTo>
                <a:lnTo>
                  <a:pt x="257908" y="590061"/>
                </a:lnTo>
                <a:lnTo>
                  <a:pt x="0" y="750277"/>
                </a:lnTo>
                <a:close/>
              </a:path>
            </a:pathLst>
          </a:cu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a:ea typeface="+mn-ea"/>
              <a:cs typeface="+mn-cs"/>
            </a:endParaRPr>
          </a:p>
        </p:txBody>
      </p:sp>
      <p:sp>
        <p:nvSpPr>
          <p:cNvPr id="28" name="TextBox 27">
            <a:extLst>
              <a:ext uri="{FF2B5EF4-FFF2-40B4-BE49-F238E27FC236}">
                <a16:creationId xmlns:a16="http://schemas.microsoft.com/office/drawing/2014/main" id="{B58D43DF-2547-9717-A4F8-3B8D72005CAB}"/>
              </a:ext>
            </a:extLst>
          </p:cNvPr>
          <p:cNvSpPr txBox="1"/>
          <p:nvPr/>
        </p:nvSpPr>
        <p:spPr>
          <a:xfrm>
            <a:off x="7177369" y="1926711"/>
            <a:ext cx="4990615" cy="11541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a:solidFill>
                  <a:srgbClr val="8A5A9A"/>
                </a:solidFill>
                <a:latin typeface="Century Gothic"/>
                <a:cs typeface="Arial"/>
              </a:rPr>
              <a:t>Study Area</a:t>
            </a:r>
            <a:r>
              <a:rPr lang="en-US" sz="2300">
                <a:solidFill>
                  <a:srgbClr val="8A5A9A"/>
                </a:solidFill>
                <a:latin typeface="Century Gothic"/>
                <a:cs typeface="Arial"/>
              </a:rPr>
              <a:t>​</a:t>
            </a:r>
            <a:r>
              <a:rPr lang="en-US" sz="2300" b="1">
                <a:solidFill>
                  <a:srgbClr val="8A5A9A"/>
                </a:solidFill>
                <a:latin typeface="Century Gothic"/>
                <a:cs typeface="Arial"/>
              </a:rPr>
              <a:t>: Chatham County, GA</a:t>
            </a:r>
            <a:endParaRPr lang="en-US" sz="2300" b="1">
              <a:solidFill>
                <a:srgbClr val="3D3D3D"/>
              </a:solidFill>
              <a:latin typeface="Calibri" panose="020F0502020204030204"/>
              <a:ea typeface="Calibri" panose="020F0502020204030204"/>
              <a:cs typeface="Calibri" panose="020F0502020204030204"/>
            </a:endParaRPr>
          </a:p>
          <a:p>
            <a:pPr marL="342900" indent="-342900">
              <a:buClr>
                <a:srgbClr val="885C99"/>
              </a:buClr>
              <a:buFont typeface="Arial"/>
              <a:buChar char="•"/>
            </a:pPr>
            <a:r>
              <a:rPr lang="en-US" sz="2300">
                <a:solidFill>
                  <a:schemeClr val="tx1">
                    <a:lumMod val="76000"/>
                    <a:lumOff val="24000"/>
                  </a:schemeClr>
                </a:solidFill>
                <a:latin typeface="Century Gothic"/>
                <a:cs typeface="Arial"/>
              </a:rPr>
              <a:t>Population: ~300,000 (2023)</a:t>
            </a:r>
            <a:endParaRPr lang="en-US" sz="2300">
              <a:solidFill>
                <a:schemeClr val="tx1">
                  <a:lumMod val="76000"/>
                  <a:lumOff val="24000"/>
                </a:schemeClr>
              </a:solidFill>
              <a:latin typeface="Calibri" panose="020F0502020204030204"/>
              <a:ea typeface="Calibri" panose="020F0502020204030204"/>
              <a:cs typeface="Calibri" panose="020F0502020204030204"/>
            </a:endParaRPr>
          </a:p>
          <a:p>
            <a:pPr marL="342900" indent="-342900">
              <a:buClr>
                <a:srgbClr val="885C99"/>
              </a:buClr>
              <a:buFont typeface="Arial"/>
              <a:buChar char="•"/>
            </a:pPr>
            <a:r>
              <a:rPr lang="en-US" sz="2300">
                <a:solidFill>
                  <a:schemeClr val="tx1">
                    <a:lumMod val="76000"/>
                    <a:lumOff val="24000"/>
                  </a:schemeClr>
                </a:solidFill>
                <a:latin typeface="Century Gothic"/>
                <a:cs typeface="Arial"/>
              </a:rPr>
              <a:t>Area: </a:t>
            </a:r>
            <a:r>
              <a:rPr lang="en-US" sz="2300">
                <a:solidFill>
                  <a:schemeClr val="tx1">
                    <a:lumMod val="75000"/>
                    <a:lumOff val="25000"/>
                  </a:schemeClr>
                </a:solidFill>
                <a:latin typeface="Century Gothic"/>
                <a:cs typeface="Arial"/>
              </a:rPr>
              <a:t>630</a:t>
            </a:r>
            <a:r>
              <a:rPr lang="en-US" sz="2300">
                <a:solidFill>
                  <a:schemeClr val="tx1">
                    <a:lumMod val="76000"/>
                    <a:lumOff val="24000"/>
                  </a:schemeClr>
                </a:solidFill>
                <a:latin typeface="Century Gothic"/>
                <a:cs typeface="Arial"/>
              </a:rPr>
              <a:t> mi</a:t>
            </a:r>
            <a:r>
              <a:rPr lang="en-US" sz="2300" baseline="30000">
                <a:solidFill>
                  <a:schemeClr val="tx1">
                    <a:lumMod val="76000"/>
                    <a:lumOff val="24000"/>
                  </a:schemeClr>
                </a:solidFill>
                <a:latin typeface="Century Gothic"/>
                <a:cs typeface="Arial"/>
              </a:rPr>
              <a:t>2</a:t>
            </a:r>
            <a:r>
              <a:rPr lang="en-US" sz="2300">
                <a:solidFill>
                  <a:schemeClr val="tx1">
                    <a:lumMod val="76000"/>
                    <a:lumOff val="24000"/>
                  </a:schemeClr>
                </a:solidFill>
                <a:latin typeface="Century Gothic"/>
                <a:cs typeface="Arial"/>
              </a:rPr>
              <a:t> </a:t>
            </a:r>
            <a:endParaRPr lang="en-US" sz="2300">
              <a:solidFill>
                <a:schemeClr val="tx1">
                  <a:lumMod val="76000"/>
                  <a:lumOff val="24000"/>
                </a:schemeClr>
              </a:solidFill>
              <a:latin typeface="Calibri" panose="020F0502020204030204"/>
              <a:ea typeface="Calibri" panose="020F0502020204030204"/>
              <a:cs typeface="Calibri" panose="020F0502020204030204"/>
            </a:endParaRPr>
          </a:p>
        </p:txBody>
      </p:sp>
      <p:sp>
        <p:nvSpPr>
          <p:cNvPr id="38" name="TextBox 37">
            <a:extLst>
              <a:ext uri="{FF2B5EF4-FFF2-40B4-BE49-F238E27FC236}">
                <a16:creationId xmlns:a16="http://schemas.microsoft.com/office/drawing/2014/main" id="{AEC4668E-F8EE-9334-E759-3040E206D45D}"/>
              </a:ext>
            </a:extLst>
          </p:cNvPr>
          <p:cNvSpPr txBox="1"/>
          <p:nvPr/>
        </p:nvSpPr>
        <p:spPr>
          <a:xfrm>
            <a:off x="7202272" y="3935852"/>
            <a:ext cx="528586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b="1">
                <a:solidFill>
                  <a:srgbClr val="8A5A9A"/>
                </a:solidFill>
                <a:latin typeface="Century Gothic"/>
                <a:cs typeface="Arial"/>
              </a:rPr>
              <a:t>Study Period</a:t>
            </a:r>
            <a:r>
              <a:rPr lang="en-US" sz="2300">
                <a:latin typeface="Century Gothic"/>
                <a:cs typeface="Arial"/>
              </a:rPr>
              <a:t>​</a:t>
            </a:r>
            <a:r>
              <a:rPr lang="en-US" sz="2300">
                <a:solidFill>
                  <a:srgbClr val="000000"/>
                </a:solidFill>
                <a:latin typeface="Century Gothic"/>
                <a:cs typeface="Arial"/>
              </a:rPr>
              <a:t>: </a:t>
            </a:r>
            <a:r>
              <a:rPr lang="en-US" sz="2300">
                <a:solidFill>
                  <a:schemeClr val="tx1">
                    <a:lumMod val="76000"/>
                    <a:lumOff val="24000"/>
                  </a:schemeClr>
                </a:solidFill>
                <a:latin typeface="Century Gothic"/>
                <a:cs typeface="Arial"/>
              </a:rPr>
              <a:t>2014 – 2024​</a:t>
            </a:r>
            <a:endParaRPr lang="en-US" sz="2300">
              <a:solidFill>
                <a:schemeClr val="tx1">
                  <a:lumMod val="76000"/>
                  <a:lumOff val="24000"/>
                </a:schemeClr>
              </a:solidFill>
              <a:latin typeface="Century Gothic"/>
              <a:ea typeface="Calibri" panose="020F0502020204030204"/>
              <a:cs typeface="Calibri" panose="020F0502020204030204"/>
            </a:endParaRPr>
          </a:p>
          <a:p>
            <a:pPr marL="342900" indent="-342900">
              <a:buClr>
                <a:srgbClr val="885C99"/>
              </a:buClr>
              <a:buFont typeface="Arial"/>
              <a:buChar char="•"/>
            </a:pPr>
            <a:r>
              <a:rPr lang="en-US" sz="2300">
                <a:solidFill>
                  <a:schemeClr val="tx1">
                    <a:lumMod val="76000"/>
                    <a:lumOff val="24000"/>
                  </a:schemeClr>
                </a:solidFill>
                <a:latin typeface="Century Gothic"/>
                <a:cs typeface="Arial"/>
              </a:rPr>
              <a:t>Growing P</a:t>
            </a:r>
            <a:r>
              <a:rPr lang="en-US" sz="2300">
                <a:solidFill>
                  <a:schemeClr val="tx1">
                    <a:lumMod val="75000"/>
                    <a:lumOff val="25000"/>
                  </a:schemeClr>
                </a:solidFill>
                <a:latin typeface="Century Gothic"/>
                <a:cs typeface="Arial"/>
              </a:rPr>
              <a:t>eri</a:t>
            </a:r>
            <a:r>
              <a:rPr lang="en-US" sz="2300">
                <a:solidFill>
                  <a:schemeClr val="tx1">
                    <a:lumMod val="76000"/>
                    <a:lumOff val="24000"/>
                  </a:schemeClr>
                </a:solidFill>
                <a:latin typeface="Century Gothic"/>
                <a:cs typeface="Arial"/>
              </a:rPr>
              <a:t>od: May – October</a:t>
            </a:r>
          </a:p>
          <a:p>
            <a:endParaRPr lang="en-US" sz="2000">
              <a:solidFill>
                <a:schemeClr val="tx1">
                  <a:lumMod val="76000"/>
                  <a:lumOff val="24000"/>
                </a:schemeClr>
              </a:solidFill>
              <a:latin typeface="Century Gothic"/>
              <a:ea typeface="Calibri" panose="020F0502020204030204"/>
              <a:cs typeface="Arial"/>
            </a:endParaRPr>
          </a:p>
          <a:p>
            <a:pPr marL="342900" indent="-342900">
              <a:buFont typeface="Arial"/>
              <a:buChar char="•"/>
            </a:pPr>
            <a:endParaRPr lang="en-US" sz="2000">
              <a:solidFill>
                <a:schemeClr val="tx1">
                  <a:lumMod val="76000"/>
                  <a:lumOff val="24000"/>
                </a:schemeClr>
              </a:solidFill>
              <a:latin typeface="Century Gothic"/>
              <a:ea typeface="Calibri" panose="020F0502020204030204"/>
              <a:cs typeface="Arial"/>
            </a:endParaRPr>
          </a:p>
        </p:txBody>
      </p:sp>
      <p:sp>
        <p:nvSpPr>
          <p:cNvPr id="30" name="TextBox 29">
            <a:extLst>
              <a:ext uri="{FF2B5EF4-FFF2-40B4-BE49-F238E27FC236}">
                <a16:creationId xmlns:a16="http://schemas.microsoft.com/office/drawing/2014/main" id="{FC690C72-7915-FD21-9AC9-6B300FB29ECD}"/>
              </a:ext>
            </a:extLst>
          </p:cNvPr>
          <p:cNvSpPr txBox="1"/>
          <p:nvPr/>
        </p:nvSpPr>
        <p:spPr>
          <a:xfrm>
            <a:off x="4708420" y="1411584"/>
            <a:ext cx="93947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solidFill>
                  <a:schemeClr val="tx1">
                    <a:lumMod val="76000"/>
                    <a:lumOff val="24000"/>
                  </a:schemeClr>
                </a:solidFill>
                <a:latin typeface="Century Gothic"/>
              </a:rPr>
              <a:t>Alabama</a:t>
            </a:r>
            <a:endParaRPr lang="en-US" sz="800" err="1">
              <a:solidFill>
                <a:schemeClr val="tx1">
                  <a:lumMod val="76000"/>
                  <a:lumOff val="24000"/>
                </a:schemeClr>
              </a:solidFill>
              <a:latin typeface="Century Gothic"/>
              <a:ea typeface="Calibri" panose="020F0502020204030204"/>
              <a:cs typeface="Calibri" panose="020F0502020204030204"/>
            </a:endParaRPr>
          </a:p>
        </p:txBody>
      </p:sp>
      <p:sp>
        <p:nvSpPr>
          <p:cNvPr id="44" name="TextBox 43">
            <a:extLst>
              <a:ext uri="{FF2B5EF4-FFF2-40B4-BE49-F238E27FC236}">
                <a16:creationId xmlns:a16="http://schemas.microsoft.com/office/drawing/2014/main" id="{37411862-6DF8-7E57-9E48-F6C3FC734238}"/>
              </a:ext>
            </a:extLst>
          </p:cNvPr>
          <p:cNvSpPr txBox="1"/>
          <p:nvPr/>
        </p:nvSpPr>
        <p:spPr>
          <a:xfrm>
            <a:off x="2905625" y="3591497"/>
            <a:ext cx="16466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76000"/>
                    <a:lumOff val="24000"/>
                  </a:schemeClr>
                </a:solidFill>
                <a:latin typeface="Century Gothic"/>
                <a:ea typeface="Calibri"/>
                <a:cs typeface="Calibri"/>
              </a:rPr>
              <a:t>Chatham County</a:t>
            </a:r>
            <a:endParaRPr lang="en-US">
              <a:solidFill>
                <a:schemeClr val="tx1">
                  <a:lumMod val="76000"/>
                  <a:lumOff val="24000"/>
                </a:schemeClr>
              </a:solidFill>
              <a:latin typeface="Century Gothic"/>
            </a:endParaRPr>
          </a:p>
        </p:txBody>
      </p:sp>
      <p:sp>
        <p:nvSpPr>
          <p:cNvPr id="45" name="Rectangle 44">
            <a:extLst>
              <a:ext uri="{FF2B5EF4-FFF2-40B4-BE49-F238E27FC236}">
                <a16:creationId xmlns:a16="http://schemas.microsoft.com/office/drawing/2014/main" id="{36C3B36E-F8F6-E3DC-A903-8091F213A60D}"/>
              </a:ext>
            </a:extLst>
          </p:cNvPr>
          <p:cNvSpPr/>
          <p:nvPr/>
        </p:nvSpPr>
        <p:spPr>
          <a:xfrm>
            <a:off x="7129397" y="699370"/>
            <a:ext cx="83507" cy="562627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55" name="Rectangle 54">
            <a:extLst>
              <a:ext uri="{FF2B5EF4-FFF2-40B4-BE49-F238E27FC236}">
                <a16:creationId xmlns:a16="http://schemas.microsoft.com/office/drawing/2014/main" id="{807288F5-FD06-6308-CB50-0BDE58E43890}"/>
              </a:ext>
            </a:extLst>
          </p:cNvPr>
          <p:cNvSpPr/>
          <p:nvPr/>
        </p:nvSpPr>
        <p:spPr>
          <a:xfrm>
            <a:off x="73069" y="6200382"/>
            <a:ext cx="7285972" cy="1252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52" name="TextBox 5">
            <a:extLst>
              <a:ext uri="{FF2B5EF4-FFF2-40B4-BE49-F238E27FC236}">
                <a16:creationId xmlns:a16="http://schemas.microsoft.com/office/drawing/2014/main" id="{F202006E-CCF2-E2DE-1F0D-E52FEE47300A}"/>
              </a:ext>
            </a:extLst>
          </p:cNvPr>
          <p:cNvSpPr txBox="1"/>
          <p:nvPr/>
        </p:nvSpPr>
        <p:spPr>
          <a:xfrm>
            <a:off x="-468305" y="6134411"/>
            <a:ext cx="7769531" cy="24622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00">
                <a:solidFill>
                  <a:schemeClr val="tx1">
                    <a:lumMod val="76000"/>
                    <a:lumOff val="24000"/>
                  </a:schemeClr>
                </a:solidFill>
                <a:latin typeface="Century Gothic"/>
                <a:ea typeface="Calibri"/>
                <a:cs typeface="Calibri"/>
              </a:rPr>
              <a:t>Basemap Credits: </a:t>
            </a:r>
            <a:r>
              <a:rPr lang="en-US" sz="1000">
                <a:solidFill>
                  <a:schemeClr val="tx1">
                    <a:lumMod val="76000"/>
                    <a:lumOff val="24000"/>
                  </a:schemeClr>
                </a:solidFill>
                <a:latin typeface="Century Gothic"/>
                <a:ea typeface="+mn-lt"/>
                <a:cs typeface="+mn-lt"/>
              </a:rPr>
              <a:t>Esri, HERE, Garmin, INCREMENT P, © </a:t>
            </a:r>
            <a:r>
              <a:rPr lang="en-US" sz="1000">
                <a:solidFill>
                  <a:schemeClr val="tx1">
                    <a:lumMod val="75000"/>
                    <a:lumOff val="25000"/>
                  </a:schemeClr>
                </a:solidFill>
                <a:latin typeface="Century Gothic"/>
                <a:ea typeface="+mn-lt"/>
                <a:cs typeface="+mn-lt"/>
              </a:rPr>
              <a:t>OpenStreetMap</a:t>
            </a:r>
            <a:r>
              <a:rPr lang="en-US" sz="1000">
                <a:solidFill>
                  <a:schemeClr val="tx1">
                    <a:lumMod val="76000"/>
                    <a:lumOff val="24000"/>
                  </a:schemeClr>
                </a:solidFill>
                <a:latin typeface="Century Gothic"/>
                <a:ea typeface="+mn-lt"/>
                <a:cs typeface="+mn-lt"/>
              </a:rPr>
              <a:t> contributors, and the GIS User Community</a:t>
            </a:r>
            <a:endParaRPr lang="en-US" sz="1000">
              <a:solidFill>
                <a:schemeClr val="tx1">
                  <a:lumMod val="76000"/>
                  <a:lumOff val="24000"/>
                </a:schemeClr>
              </a:solidFill>
              <a:latin typeface="Century Gothic"/>
            </a:endParaRPr>
          </a:p>
        </p:txBody>
      </p:sp>
      <p:sp>
        <p:nvSpPr>
          <p:cNvPr id="29" name="TextBox 28">
            <a:extLst>
              <a:ext uri="{FF2B5EF4-FFF2-40B4-BE49-F238E27FC236}">
                <a16:creationId xmlns:a16="http://schemas.microsoft.com/office/drawing/2014/main" id="{7AD4BDE3-0A57-C388-06C0-2F3EEDC8F8B5}"/>
              </a:ext>
            </a:extLst>
          </p:cNvPr>
          <p:cNvSpPr txBox="1"/>
          <p:nvPr/>
        </p:nvSpPr>
        <p:spPr>
          <a:xfrm>
            <a:off x="6382048" y="5775821"/>
            <a:ext cx="80044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tx1">
                    <a:lumMod val="76000"/>
                    <a:lumOff val="24000"/>
                  </a:schemeClr>
                </a:solidFill>
                <a:latin typeface="Century Gothic"/>
                <a:ea typeface="Calibri"/>
                <a:cs typeface="Calibri"/>
              </a:rPr>
              <a:t>mi</a:t>
            </a:r>
            <a:endParaRPr lang="en-US" sz="1000" b="1">
              <a:solidFill>
                <a:schemeClr val="tx1">
                  <a:lumMod val="76000"/>
                  <a:lumOff val="24000"/>
                </a:schemeClr>
              </a:solidFill>
              <a:latin typeface="Century Gothic"/>
              <a:ea typeface="Calibri"/>
              <a:cs typeface="Calibri"/>
            </a:endParaRPr>
          </a:p>
        </p:txBody>
      </p:sp>
    </p:spTree>
    <p:extLst>
      <p:ext uri="{BB962C8B-B14F-4D97-AF65-F5344CB8AC3E}">
        <p14:creationId xmlns:p14="http://schemas.microsoft.com/office/powerpoint/2010/main" val="161081255"/>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430DC2-808B-F93A-A5AD-3AD908AF2025}"/>
              </a:ext>
            </a:extLst>
          </p:cNvPr>
          <p:cNvSpPr>
            <a:spLocks noGrp="1"/>
          </p:cNvSpPr>
          <p:nvPr>
            <p:ph type="sldNum" sz="quarter" idx="10"/>
          </p:nvPr>
        </p:nvSpPr>
        <p:spPr/>
        <p:txBody>
          <a:bodyPr/>
          <a:lstStyle/>
          <a:p>
            <a:fld id="{9C3AC94F-0BCF-4004-89AE-D672EB8CABD9}" type="slidenum">
              <a:rPr lang="en-US" smtClean="0"/>
              <a:pPr/>
              <a:t>4</a:t>
            </a:fld>
            <a:endParaRPr lang="en-US"/>
          </a:p>
        </p:txBody>
      </p:sp>
      <p:sp>
        <p:nvSpPr>
          <p:cNvPr id="3" name="Text Placeholder 2">
            <a:extLst>
              <a:ext uri="{FF2B5EF4-FFF2-40B4-BE49-F238E27FC236}">
                <a16:creationId xmlns:a16="http://schemas.microsoft.com/office/drawing/2014/main" id="{DE413C44-AA12-AE74-534C-FEF228973424}"/>
              </a:ext>
            </a:extLst>
          </p:cNvPr>
          <p:cNvSpPr>
            <a:spLocks noGrp="1"/>
          </p:cNvSpPr>
          <p:nvPr>
            <p:ph type="body" sz="quarter" idx="17"/>
          </p:nvPr>
        </p:nvSpPr>
        <p:spPr/>
        <p:txBody>
          <a:bodyPr vert="horz" lIns="91440" tIns="45720" rIns="91440" bIns="45720" rtlCol="0" anchor="t">
            <a:noAutofit/>
          </a:bodyPr>
          <a:lstStyle/>
          <a:p>
            <a:r>
              <a:rPr lang="en-US" sz="3400">
                <a:latin typeface="Century Gothic"/>
              </a:rPr>
              <a:t>Background: Urban Heat Islands in Chatham County</a:t>
            </a:r>
            <a:endParaRPr lang="en-US" sz="3400"/>
          </a:p>
        </p:txBody>
      </p:sp>
      <p:sp>
        <p:nvSpPr>
          <p:cNvPr id="4" name="Text Placeholder 3">
            <a:extLst>
              <a:ext uri="{FF2B5EF4-FFF2-40B4-BE49-F238E27FC236}">
                <a16:creationId xmlns:a16="http://schemas.microsoft.com/office/drawing/2014/main" id="{1A48D5F1-E2FB-844F-7E25-FF403D362623}"/>
              </a:ext>
            </a:extLst>
          </p:cNvPr>
          <p:cNvSpPr>
            <a:spLocks noGrp="1"/>
          </p:cNvSpPr>
          <p:nvPr>
            <p:ph type="body" sz="quarter" idx="18"/>
          </p:nvPr>
        </p:nvSpPr>
        <p:spPr/>
        <p:txBody>
          <a:bodyPr/>
          <a:lstStyle/>
          <a:p>
            <a:r>
              <a:rPr lang="en-US">
                <a:latin typeface="Century Gothic"/>
              </a:rPr>
              <a:t>Chatham County Health &amp; Air Quality</a:t>
            </a:r>
          </a:p>
        </p:txBody>
      </p:sp>
      <p:pic>
        <p:nvPicPr>
          <p:cNvPr id="8" name="Picture 7" descr="A city with trees and buildings&#10;&#10;AI-generated content may be incorrect.">
            <a:extLst>
              <a:ext uri="{FF2B5EF4-FFF2-40B4-BE49-F238E27FC236}">
                <a16:creationId xmlns:a16="http://schemas.microsoft.com/office/drawing/2014/main" id="{79934CFD-8B6C-54E3-013F-A276995172DF}"/>
              </a:ext>
            </a:extLst>
          </p:cNvPr>
          <p:cNvPicPr>
            <a:picLocks noChangeAspect="1"/>
          </p:cNvPicPr>
          <p:nvPr/>
        </p:nvPicPr>
        <p:blipFill>
          <a:blip r:embed="rId3"/>
          <a:stretch>
            <a:fillRect/>
          </a:stretch>
        </p:blipFill>
        <p:spPr>
          <a:xfrm>
            <a:off x="5602909" y="851402"/>
            <a:ext cx="6377466" cy="5037177"/>
          </a:xfrm>
          <a:prstGeom prst="rect">
            <a:avLst/>
          </a:prstGeom>
          <a:effectLst>
            <a:outerShdw blurRad="50800" dist="38100" dir="2700000" algn="tl" rotWithShape="0">
              <a:prstClr val="black">
                <a:alpha val="40000"/>
              </a:prstClr>
            </a:outerShdw>
          </a:effectLst>
        </p:spPr>
      </p:pic>
      <p:pic>
        <p:nvPicPr>
          <p:cNvPr id="13" name="Graphic 12" descr="Football with solid fill">
            <a:extLst>
              <a:ext uri="{FF2B5EF4-FFF2-40B4-BE49-F238E27FC236}">
                <a16:creationId xmlns:a16="http://schemas.microsoft.com/office/drawing/2014/main" id="{62EC5C91-7479-2DE3-719F-DCDDECDC79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7224" y="4528779"/>
            <a:ext cx="846882" cy="846882"/>
          </a:xfrm>
          <a:prstGeom prst="rect">
            <a:avLst/>
          </a:prstGeom>
        </p:spPr>
      </p:pic>
      <p:sp>
        <p:nvSpPr>
          <p:cNvPr id="14" name="TextBox 13">
            <a:extLst>
              <a:ext uri="{FF2B5EF4-FFF2-40B4-BE49-F238E27FC236}">
                <a16:creationId xmlns:a16="http://schemas.microsoft.com/office/drawing/2014/main" id="{FCA6C768-FD3A-79AC-E552-034F1D626A56}"/>
              </a:ext>
            </a:extLst>
          </p:cNvPr>
          <p:cNvSpPr txBox="1"/>
          <p:nvPr/>
        </p:nvSpPr>
        <p:spPr>
          <a:xfrm>
            <a:off x="-40764" y="5307154"/>
            <a:ext cx="5646286"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lumMod val="75000"/>
                    <a:lumOff val="25000"/>
                  </a:schemeClr>
                </a:solidFill>
                <a:latin typeface="Century Gothic"/>
              </a:rPr>
              <a:t>Chatham County lost 3</a:t>
            </a:r>
            <a:r>
              <a:rPr lang="en-US" sz="2000">
                <a:solidFill>
                  <a:schemeClr val="tx1">
                    <a:lumMod val="76000"/>
                    <a:lumOff val="24000"/>
                  </a:schemeClr>
                </a:solidFill>
                <a:latin typeface="Century Gothic"/>
              </a:rPr>
              <a:t> football fields of tree canopy per day between 1999 and 2014 </a:t>
            </a:r>
            <a:r>
              <a:rPr lang="en-US" sz="1600">
                <a:solidFill>
                  <a:schemeClr val="tx1">
                    <a:lumMod val="76000"/>
                    <a:lumOff val="24000"/>
                  </a:schemeClr>
                </a:solidFill>
                <a:latin typeface="Century Gothic"/>
              </a:rPr>
              <a:t>(Savannah Tree Foundation, 2015)</a:t>
            </a:r>
            <a:endParaRPr lang="en-US" sz="2400">
              <a:solidFill>
                <a:schemeClr val="tx1">
                  <a:lumMod val="76000"/>
                  <a:lumOff val="24000"/>
                </a:schemeClr>
              </a:solidFill>
              <a:ea typeface="Calibri"/>
              <a:cs typeface="Calibri"/>
            </a:endParaRPr>
          </a:p>
        </p:txBody>
      </p:sp>
      <p:sp>
        <p:nvSpPr>
          <p:cNvPr id="5" name="TextBox 4">
            <a:extLst>
              <a:ext uri="{FF2B5EF4-FFF2-40B4-BE49-F238E27FC236}">
                <a16:creationId xmlns:a16="http://schemas.microsoft.com/office/drawing/2014/main" id="{50B1ABBD-D53E-41E8-9784-EB402793A23C}"/>
              </a:ext>
            </a:extLst>
          </p:cNvPr>
          <p:cNvSpPr txBox="1"/>
          <p:nvPr/>
        </p:nvSpPr>
        <p:spPr>
          <a:xfrm>
            <a:off x="9811997" y="5885648"/>
            <a:ext cx="27432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chemeClr val="tx1">
                    <a:lumMod val="75000"/>
                    <a:lumOff val="25000"/>
                  </a:schemeClr>
                </a:solidFill>
                <a:latin typeface="Century Gothic"/>
              </a:rPr>
              <a:t>Image</a:t>
            </a:r>
            <a:r>
              <a:rPr lang="en-US" sz="1050">
                <a:solidFill>
                  <a:srgbClr val="404040"/>
                </a:solidFill>
                <a:latin typeface="Century Gothic"/>
              </a:rPr>
              <a:t> Credit: </a:t>
            </a:r>
            <a:r>
              <a:rPr lang="en-US" sz="1050">
                <a:solidFill>
                  <a:schemeClr val="tx1">
                    <a:lumMod val="75000"/>
                    <a:lumOff val="25000"/>
                  </a:schemeClr>
                </a:solidFill>
                <a:latin typeface="Century Gothic"/>
              </a:rPr>
              <a:t>Chatham</a:t>
            </a:r>
            <a:r>
              <a:rPr lang="en-US" sz="1050">
                <a:solidFill>
                  <a:srgbClr val="404040"/>
                </a:solidFill>
                <a:latin typeface="Century Gothic"/>
              </a:rPr>
              <a:t> County</a:t>
            </a:r>
            <a:endParaRPr lang="en-US"/>
          </a:p>
        </p:txBody>
      </p:sp>
      <p:sp>
        <p:nvSpPr>
          <p:cNvPr id="15" name="TextBox 14">
            <a:extLst>
              <a:ext uri="{FF2B5EF4-FFF2-40B4-BE49-F238E27FC236}">
                <a16:creationId xmlns:a16="http://schemas.microsoft.com/office/drawing/2014/main" id="{1990E1F9-F8A1-FAE5-C9A9-6F36B46CC454}"/>
              </a:ext>
            </a:extLst>
          </p:cNvPr>
          <p:cNvSpPr txBox="1"/>
          <p:nvPr/>
        </p:nvSpPr>
        <p:spPr>
          <a:xfrm>
            <a:off x="152297" y="3812464"/>
            <a:ext cx="5302697" cy="7155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rgbClr val="8A5A9A"/>
                </a:solidFill>
                <a:latin typeface="Century Gothic"/>
              </a:rPr>
              <a:t> </a:t>
            </a:r>
            <a:r>
              <a:rPr lang="en-US" sz="2000">
                <a:solidFill>
                  <a:schemeClr val="tx1">
                    <a:lumMod val="76000"/>
                    <a:lumOff val="24000"/>
                  </a:schemeClr>
                </a:solidFill>
                <a:latin typeface="Century Gothic"/>
              </a:rPr>
              <a:t>Urban Heat Island (UHI) effect can be mitigated through tree planting</a:t>
            </a:r>
            <a:endParaRPr lang="en-US">
              <a:solidFill>
                <a:schemeClr val="tx1">
                  <a:lumMod val="76000"/>
                  <a:lumOff val="24000"/>
                </a:schemeClr>
              </a:solidFill>
            </a:endParaRPr>
          </a:p>
        </p:txBody>
      </p:sp>
      <p:pic>
        <p:nvPicPr>
          <p:cNvPr id="6" name="Graphic 5" descr="Deciduous tree with solid fill">
            <a:extLst>
              <a:ext uri="{FF2B5EF4-FFF2-40B4-BE49-F238E27FC236}">
                <a16:creationId xmlns:a16="http://schemas.microsoft.com/office/drawing/2014/main" id="{8B71CC94-DE0F-7DBC-267E-84063B54FE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86577" y="2966390"/>
            <a:ext cx="864700" cy="916679"/>
          </a:xfrm>
          <a:prstGeom prst="rect">
            <a:avLst/>
          </a:prstGeom>
        </p:spPr>
      </p:pic>
      <p:sp>
        <p:nvSpPr>
          <p:cNvPr id="11" name="TextBox 10">
            <a:extLst>
              <a:ext uri="{FF2B5EF4-FFF2-40B4-BE49-F238E27FC236}">
                <a16:creationId xmlns:a16="http://schemas.microsoft.com/office/drawing/2014/main" id="{25DEA627-4253-376D-C348-40BB6EA1168B}"/>
              </a:ext>
            </a:extLst>
          </p:cNvPr>
          <p:cNvSpPr txBox="1"/>
          <p:nvPr/>
        </p:nvSpPr>
        <p:spPr>
          <a:xfrm>
            <a:off x="-2034" y="1642211"/>
            <a:ext cx="564993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solidFill>
                  <a:schemeClr val="tx1">
                    <a:lumMod val="75000"/>
                    <a:lumOff val="25000"/>
                  </a:schemeClr>
                </a:solidFill>
                <a:latin typeface="Century Gothic"/>
              </a:rPr>
              <a:t>Between 1992 and 2011, areas that underwent land cover change saw temperature increases of up to 27</a:t>
            </a:r>
            <a:r>
              <a:rPr lang="en-US" sz="2000">
                <a:solidFill>
                  <a:schemeClr val="tx1">
                    <a:lumMod val="75000"/>
                    <a:lumOff val="25000"/>
                  </a:schemeClr>
                </a:solidFill>
                <a:latin typeface="Century Gothic"/>
                <a:ea typeface="Open Sans"/>
                <a:cs typeface="Open Sans"/>
              </a:rPr>
              <a:t> °F </a:t>
            </a:r>
            <a:r>
              <a:rPr lang="en-US" sz="1600">
                <a:solidFill>
                  <a:schemeClr val="tx1">
                    <a:lumMod val="75000"/>
                    <a:lumOff val="25000"/>
                  </a:schemeClr>
                </a:solidFill>
                <a:latin typeface="Century Gothic"/>
                <a:ea typeface="Open Sans"/>
                <a:cs typeface="Open Sans"/>
              </a:rPr>
              <a:t>(Fragomeni, 2019)</a:t>
            </a:r>
            <a:endParaRPr lang="en-US" sz="1600">
              <a:solidFill>
                <a:schemeClr val="tx1">
                  <a:lumMod val="75000"/>
                  <a:lumOff val="25000"/>
                </a:schemeClr>
              </a:solidFill>
              <a:latin typeface="Century Gothic"/>
            </a:endParaRPr>
          </a:p>
          <a:p>
            <a:pPr algn="ctr"/>
            <a:endParaRPr lang="en-US" sz="2000">
              <a:solidFill>
                <a:srgbClr val="8A5A9A"/>
              </a:solidFill>
              <a:latin typeface="Century Gothic"/>
            </a:endParaRPr>
          </a:p>
        </p:txBody>
      </p:sp>
      <p:pic>
        <p:nvPicPr>
          <p:cNvPr id="12" name="Graphic 11" descr="Home with solid fill">
            <a:extLst>
              <a:ext uri="{FF2B5EF4-FFF2-40B4-BE49-F238E27FC236}">
                <a16:creationId xmlns:a16="http://schemas.microsoft.com/office/drawing/2014/main" id="{6E3AFE78-687F-0D23-0CBE-B9924ACCF6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07913" y="939855"/>
            <a:ext cx="746502" cy="746502"/>
          </a:xfrm>
          <a:prstGeom prst="rect">
            <a:avLst/>
          </a:prstGeom>
        </p:spPr>
      </p:pic>
      <p:pic>
        <p:nvPicPr>
          <p:cNvPr id="16" name="Graphic 15" descr="Dim (Medium Sun) with solid fill">
            <a:extLst>
              <a:ext uri="{FF2B5EF4-FFF2-40B4-BE49-F238E27FC236}">
                <a16:creationId xmlns:a16="http://schemas.microsoft.com/office/drawing/2014/main" id="{03AF9281-AE59-AF41-9704-6D1B5F37D9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4495" y="656862"/>
            <a:ext cx="625034" cy="663616"/>
          </a:xfrm>
          <a:prstGeom prst="rect">
            <a:avLst/>
          </a:prstGeom>
        </p:spPr>
      </p:pic>
    </p:spTree>
    <p:extLst>
      <p:ext uri="{BB962C8B-B14F-4D97-AF65-F5344CB8AC3E}">
        <p14:creationId xmlns:p14="http://schemas.microsoft.com/office/powerpoint/2010/main" val="3671434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FA1232-D283-9356-5D3F-529B4FC5EEDE}"/>
              </a:ext>
            </a:extLst>
          </p:cNvPr>
          <p:cNvSpPr>
            <a:spLocks noGrp="1"/>
          </p:cNvSpPr>
          <p:nvPr>
            <p:ph type="sldNum" sz="quarter" idx="10"/>
          </p:nvPr>
        </p:nvSpPr>
        <p:spPr/>
        <p:txBody>
          <a:bodyPr/>
          <a:lstStyle/>
          <a:p>
            <a:fld id="{9C3AC94F-0BCF-4004-89AE-D672EB8CABD9}" type="slidenum">
              <a:rPr lang="en-US" smtClean="0"/>
              <a:pPr/>
              <a:t>5</a:t>
            </a:fld>
            <a:endParaRPr lang="en-US"/>
          </a:p>
        </p:txBody>
      </p:sp>
      <p:sp>
        <p:nvSpPr>
          <p:cNvPr id="4" name="Text Placeholder 3">
            <a:extLst>
              <a:ext uri="{FF2B5EF4-FFF2-40B4-BE49-F238E27FC236}">
                <a16:creationId xmlns:a16="http://schemas.microsoft.com/office/drawing/2014/main" id="{D98D2111-9CF9-213E-EF52-11746E729BFA}"/>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5" name="Text Placeholder 4">
            <a:extLst>
              <a:ext uri="{FF2B5EF4-FFF2-40B4-BE49-F238E27FC236}">
                <a16:creationId xmlns:a16="http://schemas.microsoft.com/office/drawing/2014/main" id="{C23718BB-6D0A-9841-87C0-AD66B8E903ED}"/>
              </a:ext>
            </a:extLst>
          </p:cNvPr>
          <p:cNvSpPr>
            <a:spLocks noGrp="1"/>
          </p:cNvSpPr>
          <p:nvPr>
            <p:ph type="body" sz="quarter" idx="19"/>
          </p:nvPr>
        </p:nvSpPr>
        <p:spPr>
          <a:xfrm>
            <a:off x="660825" y="1242958"/>
            <a:ext cx="5366187" cy="1697993"/>
          </a:xfrm>
          <a:solidFill>
            <a:srgbClr val="8A5A9A"/>
          </a:solidFill>
          <a:ln>
            <a:solidFill>
              <a:schemeClr val="tx1"/>
            </a:solidFill>
          </a:ln>
          <a:effectLst>
            <a:outerShdw>
              <a:srgbClr val="7F7F7F"/>
            </a:outerShdw>
          </a:effectLst>
        </p:spPr>
        <p:txBody>
          <a:bodyPr vert="horz" lIns="91440" tIns="45720" rIns="91440" bIns="45720" rtlCol="0" anchor="ctr">
            <a:normAutofit/>
          </a:bodyPr>
          <a:lstStyle/>
          <a:p>
            <a:pPr algn="ctr"/>
            <a:r>
              <a:rPr lang="en-US" sz="3200" b="1" baseline="0">
                <a:solidFill>
                  <a:srgbClr val="FFFFFF"/>
                </a:solidFill>
                <a:latin typeface="Century Gothic"/>
              </a:rPr>
              <a:t>Local Government of Chatham County</a:t>
            </a:r>
            <a:r>
              <a:rPr lang="en-US" sz="3200">
                <a:latin typeface="Century Gothic"/>
                <a:ea typeface="Century Gothic"/>
                <a:cs typeface="Century Gothic"/>
              </a:rPr>
              <a:t>​</a:t>
            </a:r>
            <a:endParaRPr lang="en-US" sz="2800">
              <a:solidFill>
                <a:schemeClr val="bg1"/>
              </a:solidFill>
            </a:endParaRPr>
          </a:p>
        </p:txBody>
      </p:sp>
      <p:sp>
        <p:nvSpPr>
          <p:cNvPr id="15" name="TextBox 14">
            <a:extLst>
              <a:ext uri="{FF2B5EF4-FFF2-40B4-BE49-F238E27FC236}">
                <a16:creationId xmlns:a16="http://schemas.microsoft.com/office/drawing/2014/main" id="{D05B9BE4-7697-C927-379A-728992AD5D05}"/>
              </a:ext>
            </a:extLst>
          </p:cNvPr>
          <p:cNvSpPr txBox="1"/>
          <p:nvPr/>
        </p:nvSpPr>
        <p:spPr>
          <a:xfrm>
            <a:off x="489902" y="4763766"/>
            <a:ext cx="5719312"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tx1">
                    <a:lumMod val="75000"/>
                    <a:lumOff val="25000"/>
                  </a:schemeClr>
                </a:solidFill>
                <a:latin typeface="Century Gothic"/>
                <a:ea typeface="Calibri"/>
                <a:cs typeface="Calibri"/>
              </a:rPr>
              <a:t>Manage </a:t>
            </a:r>
            <a:r>
              <a:rPr lang="en-US" sz="2400">
                <a:solidFill>
                  <a:schemeClr val="tx1">
                    <a:lumMod val="75000"/>
                    <a:lumOff val="25000"/>
                  </a:schemeClr>
                </a:solidFill>
                <a:latin typeface="Century Gothic"/>
                <a:ea typeface="Calibri"/>
                <a:cs typeface="Calibri"/>
              </a:rPr>
              <a:t>and </a:t>
            </a:r>
            <a:r>
              <a:rPr lang="en-US" sz="2400" b="1">
                <a:solidFill>
                  <a:schemeClr val="tx1">
                    <a:lumMod val="75000"/>
                    <a:lumOff val="25000"/>
                  </a:schemeClr>
                </a:solidFill>
                <a:latin typeface="Century Gothic"/>
                <a:ea typeface="Calibri"/>
                <a:cs typeface="Calibri"/>
              </a:rPr>
              <a:t>maintain </a:t>
            </a:r>
            <a:r>
              <a:rPr lang="en-US" sz="2400">
                <a:solidFill>
                  <a:schemeClr val="tx1">
                    <a:lumMod val="75000"/>
                    <a:lumOff val="25000"/>
                  </a:schemeClr>
                </a:solidFill>
                <a:latin typeface="Century Gothic"/>
                <a:ea typeface="Calibri"/>
                <a:cs typeface="Calibri"/>
              </a:rPr>
              <a:t>the health of communities within Chatham County</a:t>
            </a:r>
            <a:endParaRPr lang="en-US">
              <a:solidFill>
                <a:schemeClr val="tx1">
                  <a:lumMod val="75000"/>
                  <a:lumOff val="25000"/>
                </a:schemeClr>
              </a:solidFill>
              <a:ea typeface="Calibri"/>
              <a:cs typeface="Calibri"/>
            </a:endParaRPr>
          </a:p>
        </p:txBody>
      </p:sp>
      <p:pic>
        <p:nvPicPr>
          <p:cNvPr id="11" name="Picture 10" descr="A marshy area with grass and water&#10;&#10;AI-generated content may be incorrect.">
            <a:extLst>
              <a:ext uri="{FF2B5EF4-FFF2-40B4-BE49-F238E27FC236}">
                <a16:creationId xmlns:a16="http://schemas.microsoft.com/office/drawing/2014/main" id="{C0C5AFB0-5DA6-91E7-C287-1F85E819C5E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84922" y="421978"/>
            <a:ext cx="4467518" cy="5671269"/>
          </a:xfrm>
          <a:prstGeom prst="rect">
            <a:avLst/>
          </a:prstGeom>
          <a:ln>
            <a:no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83516153-895B-638C-7AF0-C02055505DE5}"/>
              </a:ext>
            </a:extLst>
          </p:cNvPr>
          <p:cNvSpPr txBox="1"/>
          <p:nvPr/>
        </p:nvSpPr>
        <p:spPr>
          <a:xfrm>
            <a:off x="8704535" y="609354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rgbClr val="3D3D3D"/>
                </a:solidFill>
                <a:latin typeface="Century Gothic"/>
              </a:rPr>
              <a:t>Image credit: Chatham County</a:t>
            </a:r>
            <a:r>
              <a:rPr lang="en-US" sz="1000">
                <a:latin typeface="Century Gothic"/>
              </a:rPr>
              <a:t>​</a:t>
            </a:r>
            <a:endParaRPr lang="en-US"/>
          </a:p>
        </p:txBody>
      </p:sp>
      <p:pic>
        <p:nvPicPr>
          <p:cNvPr id="6" name="Graphic 5" descr="Court outline">
            <a:extLst>
              <a:ext uri="{FF2B5EF4-FFF2-40B4-BE49-F238E27FC236}">
                <a16:creationId xmlns:a16="http://schemas.microsoft.com/office/drawing/2014/main" id="{9852018C-D5D5-3C71-4CCF-0F5BFDD0CF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3872" y="3228220"/>
            <a:ext cx="1267177" cy="1323622"/>
          </a:xfrm>
          <a:prstGeom prst="rect">
            <a:avLst/>
          </a:prstGeom>
        </p:spPr>
      </p:pic>
      <p:pic>
        <p:nvPicPr>
          <p:cNvPr id="8" name="Graphic 7" descr="Park scene outline">
            <a:extLst>
              <a:ext uri="{FF2B5EF4-FFF2-40B4-BE49-F238E27FC236}">
                <a16:creationId xmlns:a16="http://schemas.microsoft.com/office/drawing/2014/main" id="{5F00694B-AB87-87E6-DAB5-0EEF3DA1C1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2150" y="3510441"/>
            <a:ext cx="914400" cy="914400"/>
          </a:xfrm>
          <a:prstGeom prst="rect">
            <a:avLst/>
          </a:prstGeom>
        </p:spPr>
      </p:pic>
      <p:pic>
        <p:nvPicPr>
          <p:cNvPr id="9" name="Graphic 8" descr="Topography Map outline">
            <a:extLst>
              <a:ext uri="{FF2B5EF4-FFF2-40B4-BE49-F238E27FC236}">
                <a16:creationId xmlns:a16="http://schemas.microsoft.com/office/drawing/2014/main" id="{BFD9A5AE-8693-CA7F-B652-10777AAAD6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92483" y="3623330"/>
            <a:ext cx="914400" cy="914400"/>
          </a:xfrm>
          <a:prstGeom prst="rect">
            <a:avLst/>
          </a:prstGeom>
        </p:spPr>
      </p:pic>
      <p:sp>
        <p:nvSpPr>
          <p:cNvPr id="10" name="Text Placeholder 9">
            <a:extLst>
              <a:ext uri="{FF2B5EF4-FFF2-40B4-BE49-F238E27FC236}">
                <a16:creationId xmlns:a16="http://schemas.microsoft.com/office/drawing/2014/main" id="{007EC117-6107-BB68-FD86-C524E6646B0A}"/>
              </a:ext>
            </a:extLst>
          </p:cNvPr>
          <p:cNvSpPr>
            <a:spLocks noGrp="1"/>
          </p:cNvSpPr>
          <p:nvPr>
            <p:ph type="body" sz="quarter" idx="17"/>
          </p:nvPr>
        </p:nvSpPr>
        <p:spPr/>
        <p:txBody>
          <a:bodyPr/>
          <a:lstStyle/>
          <a:p>
            <a:r>
              <a:rPr lang="en-US"/>
              <a:t>Partners</a:t>
            </a:r>
          </a:p>
        </p:txBody>
      </p:sp>
    </p:spTree>
    <p:extLst>
      <p:ext uri="{BB962C8B-B14F-4D97-AF65-F5344CB8AC3E}">
        <p14:creationId xmlns:p14="http://schemas.microsoft.com/office/powerpoint/2010/main" val="281587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BB56C-A1C3-73B3-BB14-EE053D5EB66F}"/>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788C0953-33F4-3C14-8C5B-A919596C2DE6}"/>
              </a:ext>
            </a:extLst>
          </p:cNvPr>
          <p:cNvSpPr/>
          <p:nvPr/>
        </p:nvSpPr>
        <p:spPr>
          <a:xfrm>
            <a:off x="4516779" y="1278039"/>
            <a:ext cx="2884803" cy="2276748"/>
          </a:xfrm>
          <a:prstGeom prst="rect">
            <a:avLst/>
          </a:prstGeom>
          <a:solidFill>
            <a:schemeClr val="accent6"/>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a:ea typeface="Calibri"/>
              <a:cs typeface="Calibri"/>
            </a:endParaRPr>
          </a:p>
        </p:txBody>
      </p:sp>
      <p:sp>
        <p:nvSpPr>
          <p:cNvPr id="3" name="Slide Number Placeholder 2">
            <a:extLst>
              <a:ext uri="{FF2B5EF4-FFF2-40B4-BE49-F238E27FC236}">
                <a16:creationId xmlns:a16="http://schemas.microsoft.com/office/drawing/2014/main" id="{AB6C78DA-34CC-C153-A8A5-0F63E6758394}"/>
              </a:ext>
            </a:extLst>
          </p:cNvPr>
          <p:cNvSpPr>
            <a:spLocks noGrp="1"/>
          </p:cNvSpPr>
          <p:nvPr>
            <p:ph type="sldNum" sz="quarter" idx="10"/>
          </p:nvPr>
        </p:nvSpPr>
        <p:spPr/>
        <p:txBody>
          <a:bodyPr/>
          <a:lstStyle/>
          <a:p>
            <a:fld id="{9C3AC94F-0BCF-4004-89AE-D672EB8CABD9}" type="slidenum">
              <a:rPr lang="en-US" smtClean="0"/>
              <a:pPr/>
              <a:t>6</a:t>
            </a:fld>
            <a:endParaRPr lang="en-US"/>
          </a:p>
        </p:txBody>
      </p:sp>
      <p:sp>
        <p:nvSpPr>
          <p:cNvPr id="4" name="Text Placeholder 3">
            <a:extLst>
              <a:ext uri="{FF2B5EF4-FFF2-40B4-BE49-F238E27FC236}">
                <a16:creationId xmlns:a16="http://schemas.microsoft.com/office/drawing/2014/main" id="{54CCC4B4-FCBA-E3A5-298C-443896C68DE7}"/>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9" name="Rectangle 8">
            <a:extLst>
              <a:ext uri="{FF2B5EF4-FFF2-40B4-BE49-F238E27FC236}">
                <a16:creationId xmlns:a16="http://schemas.microsoft.com/office/drawing/2014/main" id="{83A2C147-BA2D-66EA-BA68-53AF9514398A}"/>
              </a:ext>
            </a:extLst>
          </p:cNvPr>
          <p:cNvSpPr/>
          <p:nvPr/>
        </p:nvSpPr>
        <p:spPr>
          <a:xfrm>
            <a:off x="964629" y="1283428"/>
            <a:ext cx="2884803" cy="2276748"/>
          </a:xfrm>
          <a:prstGeom prst="rect">
            <a:avLst/>
          </a:prstGeom>
          <a:solidFill>
            <a:schemeClr val="bg2">
              <a:lumMod val="7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a:ea typeface="Calibri"/>
              <a:cs typeface="Calibri"/>
            </a:endParaRPr>
          </a:p>
        </p:txBody>
      </p:sp>
      <p:pic>
        <p:nvPicPr>
          <p:cNvPr id="5" name="Graphic 9" descr="City outline">
            <a:extLst>
              <a:ext uri="{FF2B5EF4-FFF2-40B4-BE49-F238E27FC236}">
                <a16:creationId xmlns:a16="http://schemas.microsoft.com/office/drawing/2014/main" id="{B5FF69A1-7919-3AC8-74C3-A42269C61D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724068" y="2096381"/>
            <a:ext cx="1295322" cy="1714839"/>
          </a:xfrm>
          <a:prstGeom prst="rect">
            <a:avLst/>
          </a:prstGeom>
        </p:spPr>
      </p:pic>
      <p:sp>
        <p:nvSpPr>
          <p:cNvPr id="6" name="Rectangle 5">
            <a:extLst>
              <a:ext uri="{FF2B5EF4-FFF2-40B4-BE49-F238E27FC236}">
                <a16:creationId xmlns:a16="http://schemas.microsoft.com/office/drawing/2014/main" id="{F344057B-5BC3-2AF7-8266-AD6330CA6E40}"/>
              </a:ext>
            </a:extLst>
          </p:cNvPr>
          <p:cNvSpPr/>
          <p:nvPr/>
        </p:nvSpPr>
        <p:spPr>
          <a:xfrm>
            <a:off x="2563095" y="3847308"/>
            <a:ext cx="2881967" cy="2329433"/>
          </a:xfrm>
          <a:prstGeom prst="rect">
            <a:avLst/>
          </a:prstGeom>
          <a:solidFill>
            <a:srgbClr val="BA93C7"/>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a:ea typeface="Calibri"/>
              <a:cs typeface="Calibri"/>
            </a:endParaRPr>
          </a:p>
        </p:txBody>
      </p:sp>
      <p:sp>
        <p:nvSpPr>
          <p:cNvPr id="10" name="TextBox 9">
            <a:extLst>
              <a:ext uri="{FF2B5EF4-FFF2-40B4-BE49-F238E27FC236}">
                <a16:creationId xmlns:a16="http://schemas.microsoft.com/office/drawing/2014/main" id="{B9412AF6-757D-5227-6659-D02208687F06}"/>
              </a:ext>
            </a:extLst>
          </p:cNvPr>
          <p:cNvSpPr txBox="1"/>
          <p:nvPr/>
        </p:nvSpPr>
        <p:spPr>
          <a:xfrm>
            <a:off x="831405" y="1285936"/>
            <a:ext cx="311945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entury Gothic"/>
                <a:ea typeface="Calibri"/>
                <a:cs typeface="Calibri"/>
              </a:rPr>
              <a:t>Urban Development</a:t>
            </a:r>
            <a:endParaRPr lang="en-US" sz="2800" b="1">
              <a:solidFill>
                <a:schemeClr val="bg1"/>
              </a:solidFill>
              <a:latin typeface="Century Gothic"/>
            </a:endParaRPr>
          </a:p>
        </p:txBody>
      </p:sp>
      <p:sp>
        <p:nvSpPr>
          <p:cNvPr id="11" name="TextBox 10">
            <a:extLst>
              <a:ext uri="{FF2B5EF4-FFF2-40B4-BE49-F238E27FC236}">
                <a16:creationId xmlns:a16="http://schemas.microsoft.com/office/drawing/2014/main" id="{1AE726E3-CD92-2E48-6C8E-0B3E79725995}"/>
              </a:ext>
            </a:extLst>
          </p:cNvPr>
          <p:cNvSpPr txBox="1"/>
          <p:nvPr/>
        </p:nvSpPr>
        <p:spPr>
          <a:xfrm>
            <a:off x="2824788" y="4111722"/>
            <a:ext cx="234141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entury Gothic"/>
                <a:ea typeface="Calibri"/>
                <a:cs typeface="Calibri"/>
              </a:rPr>
              <a:t>Population Growth</a:t>
            </a:r>
            <a:endParaRPr lang="en-US" sz="2800" b="1">
              <a:solidFill>
                <a:schemeClr val="bg1"/>
              </a:solidFill>
              <a:latin typeface="Century Gothic"/>
            </a:endParaRPr>
          </a:p>
        </p:txBody>
      </p:sp>
      <p:pic>
        <p:nvPicPr>
          <p:cNvPr id="17" name="Graphic 16" descr="Deciduous tree outline">
            <a:extLst>
              <a:ext uri="{FF2B5EF4-FFF2-40B4-BE49-F238E27FC236}">
                <a16:creationId xmlns:a16="http://schemas.microsoft.com/office/drawing/2014/main" id="{97564AD0-2318-8A05-9BE0-EC25348F5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7915" y="2419157"/>
            <a:ext cx="1025236" cy="1039090"/>
          </a:xfrm>
          <a:prstGeom prst="rect">
            <a:avLst/>
          </a:prstGeom>
        </p:spPr>
      </p:pic>
      <p:sp>
        <p:nvSpPr>
          <p:cNvPr id="20" name="TextBox 19">
            <a:extLst>
              <a:ext uri="{FF2B5EF4-FFF2-40B4-BE49-F238E27FC236}">
                <a16:creationId xmlns:a16="http://schemas.microsoft.com/office/drawing/2014/main" id="{12DBD3BB-99C4-3A1C-CB15-20FD5901AAFD}"/>
              </a:ext>
            </a:extLst>
          </p:cNvPr>
          <p:cNvSpPr txBox="1"/>
          <p:nvPr/>
        </p:nvSpPr>
        <p:spPr>
          <a:xfrm>
            <a:off x="4367259" y="1403179"/>
            <a:ext cx="31865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entury Gothic"/>
                <a:ea typeface="Calibri"/>
                <a:cs typeface="Calibri"/>
              </a:rPr>
              <a:t>Tree Canopy Loss </a:t>
            </a:r>
            <a:endParaRPr lang="en-US" sz="2800" b="1">
              <a:solidFill>
                <a:schemeClr val="bg1"/>
              </a:solidFill>
              <a:latin typeface="Century Gothic"/>
            </a:endParaRPr>
          </a:p>
        </p:txBody>
      </p:sp>
      <p:pic>
        <p:nvPicPr>
          <p:cNvPr id="24" name="Graphic 23" descr="Family with boy outline">
            <a:extLst>
              <a:ext uri="{FF2B5EF4-FFF2-40B4-BE49-F238E27FC236}">
                <a16:creationId xmlns:a16="http://schemas.microsoft.com/office/drawing/2014/main" id="{838D930B-893F-18C0-D05D-84559B2134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38297" y="5161947"/>
            <a:ext cx="914400" cy="914400"/>
          </a:xfrm>
          <a:prstGeom prst="rect">
            <a:avLst/>
          </a:prstGeom>
        </p:spPr>
      </p:pic>
      <p:sp>
        <p:nvSpPr>
          <p:cNvPr id="29" name="Rectangle 28">
            <a:extLst>
              <a:ext uri="{FF2B5EF4-FFF2-40B4-BE49-F238E27FC236}">
                <a16:creationId xmlns:a16="http://schemas.microsoft.com/office/drawing/2014/main" id="{C69C42D6-0AC1-A063-984F-393C87199DCF}"/>
              </a:ext>
            </a:extLst>
          </p:cNvPr>
          <p:cNvSpPr/>
          <p:nvPr/>
        </p:nvSpPr>
        <p:spPr>
          <a:xfrm>
            <a:off x="8078740" y="1267404"/>
            <a:ext cx="2884803" cy="2276748"/>
          </a:xfrm>
          <a:prstGeom prst="rect">
            <a:avLst/>
          </a:prstGeom>
          <a:solidFill>
            <a:srgbClr val="C25D4F"/>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a:ea typeface="Calibri"/>
              <a:cs typeface="Calibri"/>
            </a:endParaRPr>
          </a:p>
        </p:txBody>
      </p:sp>
      <p:sp>
        <p:nvSpPr>
          <p:cNvPr id="30" name="Rectangle 29">
            <a:extLst>
              <a:ext uri="{FF2B5EF4-FFF2-40B4-BE49-F238E27FC236}">
                <a16:creationId xmlns:a16="http://schemas.microsoft.com/office/drawing/2014/main" id="{D039E6BC-61DD-BC4F-C763-0FE4EDDD3919}"/>
              </a:ext>
            </a:extLst>
          </p:cNvPr>
          <p:cNvSpPr/>
          <p:nvPr/>
        </p:nvSpPr>
        <p:spPr>
          <a:xfrm>
            <a:off x="6545394" y="3883081"/>
            <a:ext cx="2884803" cy="2276748"/>
          </a:xfrm>
          <a:prstGeom prst="rect">
            <a:avLst/>
          </a:prstGeom>
          <a:solidFill>
            <a:srgbClr val="6383C7"/>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800">
              <a:ea typeface="Calibri"/>
              <a:cs typeface="Calibri"/>
            </a:endParaRPr>
          </a:p>
        </p:txBody>
      </p:sp>
      <p:sp>
        <p:nvSpPr>
          <p:cNvPr id="8" name="TextBox 7">
            <a:extLst>
              <a:ext uri="{FF2B5EF4-FFF2-40B4-BE49-F238E27FC236}">
                <a16:creationId xmlns:a16="http://schemas.microsoft.com/office/drawing/2014/main" id="{B6BB612A-47D6-7CB9-38BE-8DE14955919F}"/>
              </a:ext>
            </a:extLst>
          </p:cNvPr>
          <p:cNvSpPr txBox="1"/>
          <p:nvPr/>
        </p:nvSpPr>
        <p:spPr>
          <a:xfrm>
            <a:off x="8326848" y="1267828"/>
            <a:ext cx="2393156" cy="138499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entury Gothic"/>
                <a:ea typeface="Calibri"/>
                <a:cs typeface="Calibri"/>
              </a:rPr>
              <a:t>Increased Heat Impacts</a:t>
            </a:r>
            <a:endParaRPr lang="en-US" sz="2800" b="1">
              <a:solidFill>
                <a:schemeClr val="bg1"/>
              </a:solidFill>
              <a:latin typeface="Century Gothic"/>
            </a:endParaRPr>
          </a:p>
        </p:txBody>
      </p:sp>
      <p:pic>
        <p:nvPicPr>
          <p:cNvPr id="12" name="Graphic 11" descr="High temperature outline">
            <a:extLst>
              <a:ext uri="{FF2B5EF4-FFF2-40B4-BE49-F238E27FC236}">
                <a16:creationId xmlns:a16="http://schemas.microsoft.com/office/drawing/2014/main" id="{11CC5D05-60D8-8FED-6935-1EA60348D2C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4113" y="2638126"/>
            <a:ext cx="914400" cy="914400"/>
          </a:xfrm>
          <a:prstGeom prst="rect">
            <a:avLst/>
          </a:prstGeom>
        </p:spPr>
      </p:pic>
      <p:sp>
        <p:nvSpPr>
          <p:cNvPr id="14" name="TextBox 13">
            <a:extLst>
              <a:ext uri="{FF2B5EF4-FFF2-40B4-BE49-F238E27FC236}">
                <a16:creationId xmlns:a16="http://schemas.microsoft.com/office/drawing/2014/main" id="{9C696123-6E8E-C41C-6424-3AC70873060C}"/>
              </a:ext>
            </a:extLst>
          </p:cNvPr>
          <p:cNvSpPr txBox="1"/>
          <p:nvPr/>
        </p:nvSpPr>
        <p:spPr>
          <a:xfrm>
            <a:off x="6894261" y="4068170"/>
            <a:ext cx="219342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solidFill>
                  <a:schemeClr val="bg1"/>
                </a:solidFill>
                <a:latin typeface="Century Gothic"/>
                <a:ea typeface="Calibri"/>
                <a:cs typeface="Calibri"/>
              </a:rPr>
              <a:t>Public Safety</a:t>
            </a:r>
            <a:r>
              <a:rPr lang="en-US" sz="2800">
                <a:solidFill>
                  <a:schemeClr val="bg1"/>
                </a:solidFill>
                <a:latin typeface="Century Gothic"/>
                <a:ea typeface="Calibri"/>
                <a:cs typeface="Calibri"/>
              </a:rPr>
              <a:t> </a:t>
            </a:r>
          </a:p>
        </p:txBody>
      </p:sp>
      <p:pic>
        <p:nvPicPr>
          <p:cNvPr id="22" name="Graphic 21" descr="Shield Tick outline">
            <a:extLst>
              <a:ext uri="{FF2B5EF4-FFF2-40B4-BE49-F238E27FC236}">
                <a16:creationId xmlns:a16="http://schemas.microsoft.com/office/drawing/2014/main" id="{CDD7AFC8-CF1D-A708-2E9C-9C6534638A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33771" y="5145654"/>
            <a:ext cx="914400" cy="914400"/>
          </a:xfrm>
          <a:prstGeom prst="rect">
            <a:avLst/>
          </a:prstGeom>
        </p:spPr>
      </p:pic>
      <p:sp>
        <p:nvSpPr>
          <p:cNvPr id="13" name="Text Placeholder 12">
            <a:extLst>
              <a:ext uri="{FF2B5EF4-FFF2-40B4-BE49-F238E27FC236}">
                <a16:creationId xmlns:a16="http://schemas.microsoft.com/office/drawing/2014/main" id="{399C336E-59F2-EAC6-8638-62B47F4485C3}"/>
              </a:ext>
            </a:extLst>
          </p:cNvPr>
          <p:cNvSpPr>
            <a:spLocks noGrp="1"/>
          </p:cNvSpPr>
          <p:nvPr>
            <p:ph type="body" sz="quarter" idx="17"/>
          </p:nvPr>
        </p:nvSpPr>
        <p:spPr/>
        <p:txBody>
          <a:bodyPr/>
          <a:lstStyle/>
          <a:p>
            <a:r>
              <a:rPr lang="en-US" sz="3600">
                <a:latin typeface="Century Gothic"/>
              </a:rPr>
              <a:t>Community Concerns</a:t>
            </a:r>
            <a:endParaRPr lang="en-US" sz="3600"/>
          </a:p>
          <a:p>
            <a:endParaRPr lang="en-US"/>
          </a:p>
        </p:txBody>
      </p:sp>
    </p:spTree>
    <p:extLst>
      <p:ext uri="{BB962C8B-B14F-4D97-AF65-F5344CB8AC3E}">
        <p14:creationId xmlns:p14="http://schemas.microsoft.com/office/powerpoint/2010/main" val="142970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4EB6352-15C4-1BED-06CC-A037E1306384}"/>
              </a:ext>
            </a:extLst>
          </p:cNvPr>
          <p:cNvSpPr txBox="1"/>
          <p:nvPr/>
        </p:nvSpPr>
        <p:spPr>
          <a:xfrm>
            <a:off x="8324727" y="1132721"/>
            <a:ext cx="3522667" cy="839539"/>
          </a:xfrm>
          <a:prstGeom prst="rect">
            <a:avLst/>
          </a:prstGeom>
          <a:solidFill>
            <a:srgbClr val="8A5A9A">
              <a:alpha val="75000"/>
            </a:srgbClr>
          </a:solidFill>
          <a:ln>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baseline="0">
                <a:solidFill>
                  <a:srgbClr val="FFFFFF"/>
                </a:solidFill>
                <a:latin typeface="Century Gothic"/>
              </a:rPr>
              <a:t>Inform Mitigation Strategies </a:t>
            </a:r>
            <a:r>
              <a:rPr lang="en-US" sz="2400">
                <a:latin typeface="Century Gothic"/>
                <a:ea typeface="Century Gothic"/>
                <a:cs typeface="Century Gothic"/>
              </a:rPr>
              <a:t>​</a:t>
            </a:r>
            <a:endParaRPr lang="en-US" sz="2000">
              <a:latin typeface="Century Gothic"/>
              <a:ea typeface="Calibri"/>
              <a:cs typeface="Calibri"/>
            </a:endParaRPr>
          </a:p>
        </p:txBody>
      </p:sp>
      <p:sp>
        <p:nvSpPr>
          <p:cNvPr id="2" name="Slide Number Placeholder 1">
            <a:extLst>
              <a:ext uri="{FF2B5EF4-FFF2-40B4-BE49-F238E27FC236}">
                <a16:creationId xmlns:a16="http://schemas.microsoft.com/office/drawing/2014/main" id="{8FA1E2D5-9E07-D123-84B8-503BEE7695B8}"/>
              </a:ext>
            </a:extLst>
          </p:cNvPr>
          <p:cNvSpPr>
            <a:spLocks noGrp="1"/>
          </p:cNvSpPr>
          <p:nvPr>
            <p:ph type="sldNum" sz="quarter" idx="10"/>
          </p:nvPr>
        </p:nvSpPr>
        <p:spPr/>
        <p:txBody>
          <a:bodyPr/>
          <a:lstStyle/>
          <a:p>
            <a:fld id="{9C3AC94F-0BCF-4004-89AE-D672EB8CABD9}" type="slidenum">
              <a:rPr lang="en-US" smtClean="0"/>
              <a:pPr/>
              <a:t>7</a:t>
            </a:fld>
            <a:endParaRPr lang="en-US"/>
          </a:p>
        </p:txBody>
      </p:sp>
      <p:sp>
        <p:nvSpPr>
          <p:cNvPr id="4" name="Text Placeholder 3">
            <a:extLst>
              <a:ext uri="{FF2B5EF4-FFF2-40B4-BE49-F238E27FC236}">
                <a16:creationId xmlns:a16="http://schemas.microsoft.com/office/drawing/2014/main" id="{03EDD0E5-0A79-B735-935A-5B4A9B8E8E4D}"/>
              </a:ext>
            </a:extLst>
          </p:cNvPr>
          <p:cNvSpPr>
            <a:spLocks noGrp="1"/>
          </p:cNvSpPr>
          <p:nvPr>
            <p:ph type="body" sz="quarter" idx="18"/>
          </p:nvPr>
        </p:nvSpPr>
        <p:spPr/>
        <p:txBody>
          <a:bodyPr/>
          <a:lstStyle/>
          <a:p>
            <a:r>
              <a:rPr lang="en-US">
                <a:latin typeface="Century Gothic"/>
              </a:rPr>
              <a:t>Chatham County Health &amp; Air Quality</a:t>
            </a:r>
            <a:endParaRPr lang="en-US"/>
          </a:p>
        </p:txBody>
      </p:sp>
      <p:sp>
        <p:nvSpPr>
          <p:cNvPr id="10" name="TextBox 9">
            <a:extLst>
              <a:ext uri="{FF2B5EF4-FFF2-40B4-BE49-F238E27FC236}">
                <a16:creationId xmlns:a16="http://schemas.microsoft.com/office/drawing/2014/main" id="{74963C9F-09B4-DCC7-B29D-3C2FCB592C61}"/>
              </a:ext>
            </a:extLst>
          </p:cNvPr>
          <p:cNvSpPr txBox="1"/>
          <p:nvPr/>
        </p:nvSpPr>
        <p:spPr>
          <a:xfrm>
            <a:off x="4334534" y="1139210"/>
            <a:ext cx="3522667" cy="839539"/>
          </a:xfrm>
          <a:prstGeom prst="rect">
            <a:avLst/>
          </a:prstGeom>
          <a:solidFill>
            <a:srgbClr val="A1463A">
              <a:alpha val="75000"/>
            </a:srgbClr>
          </a:solidFill>
          <a:ln>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a:solidFill>
                  <a:schemeClr val="bg1"/>
                </a:solidFill>
                <a:latin typeface="Century Gothic"/>
                <a:ea typeface="Calibri"/>
                <a:cs typeface="Calibri"/>
              </a:rPr>
              <a:t>Identify Areas At Risk to Urban Heat Impacts</a:t>
            </a:r>
            <a:endParaRPr lang="en-US" sz="2400">
              <a:solidFill>
                <a:schemeClr val="bg1"/>
              </a:solidFill>
              <a:latin typeface="Century Gothic"/>
              <a:ea typeface="Calibri"/>
              <a:cs typeface="Calibri"/>
            </a:endParaRPr>
          </a:p>
        </p:txBody>
      </p:sp>
      <p:sp>
        <p:nvSpPr>
          <p:cNvPr id="7" name="TextBox 6">
            <a:extLst>
              <a:ext uri="{FF2B5EF4-FFF2-40B4-BE49-F238E27FC236}">
                <a16:creationId xmlns:a16="http://schemas.microsoft.com/office/drawing/2014/main" id="{7F29DD73-D726-EF0D-0CBB-0A64F420D8F3}"/>
              </a:ext>
            </a:extLst>
          </p:cNvPr>
          <p:cNvSpPr txBox="1"/>
          <p:nvPr/>
        </p:nvSpPr>
        <p:spPr>
          <a:xfrm>
            <a:off x="346428" y="1138559"/>
            <a:ext cx="3518648" cy="830997"/>
          </a:xfrm>
          <a:prstGeom prst="rect">
            <a:avLst/>
          </a:prstGeom>
          <a:solidFill>
            <a:srgbClr val="548235">
              <a:alpha val="75000"/>
            </a:srgbClr>
          </a:solidFill>
          <a:ln>
            <a:solidFill>
              <a:schemeClr val="tx1">
                <a:lumMod val="75000"/>
                <a:lumOff val="2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chemeClr val="bg1"/>
                </a:solidFill>
                <a:latin typeface="Century Gothic"/>
              </a:rPr>
              <a:t>Explore Environmental Changes Over Time</a:t>
            </a:r>
          </a:p>
        </p:txBody>
      </p:sp>
      <p:sp>
        <p:nvSpPr>
          <p:cNvPr id="9" name="Arrow: Up 8">
            <a:extLst>
              <a:ext uri="{FF2B5EF4-FFF2-40B4-BE49-F238E27FC236}">
                <a16:creationId xmlns:a16="http://schemas.microsoft.com/office/drawing/2014/main" id="{CFE321C1-E73B-BB64-299D-BDF0AE103464}"/>
              </a:ext>
            </a:extLst>
          </p:cNvPr>
          <p:cNvSpPr/>
          <p:nvPr/>
        </p:nvSpPr>
        <p:spPr>
          <a:xfrm rot="5400000">
            <a:off x="3793730" y="3521685"/>
            <a:ext cx="614993" cy="655137"/>
          </a:xfrm>
          <a:prstGeom prst="up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F85EDF-94D0-B686-8319-88F46CD41B9A}"/>
              </a:ext>
            </a:extLst>
          </p:cNvPr>
          <p:cNvSpPr txBox="1"/>
          <p:nvPr/>
        </p:nvSpPr>
        <p:spPr>
          <a:xfrm>
            <a:off x="5012531" y="3857625"/>
            <a:ext cx="30837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*map of municipalities*</a:t>
            </a:r>
            <a:endParaRPr lang="en-US"/>
          </a:p>
        </p:txBody>
      </p:sp>
      <p:pic>
        <p:nvPicPr>
          <p:cNvPr id="20" name="Picture 19" descr="A white background with black dots&#10;&#10;AI-generated content may be incorrect.">
            <a:extLst>
              <a:ext uri="{FF2B5EF4-FFF2-40B4-BE49-F238E27FC236}">
                <a16:creationId xmlns:a16="http://schemas.microsoft.com/office/drawing/2014/main" id="{222CA7B2-89B2-FE15-9096-7719B73DEEEE}"/>
              </a:ext>
            </a:extLst>
          </p:cNvPr>
          <p:cNvPicPr>
            <a:picLocks noChangeAspect="1"/>
          </p:cNvPicPr>
          <p:nvPr/>
        </p:nvPicPr>
        <p:blipFill>
          <a:blip r:embed="rId3"/>
          <a:srcRect/>
          <a:stretch/>
        </p:blipFill>
        <p:spPr>
          <a:xfrm>
            <a:off x="5391150" y="2705100"/>
            <a:ext cx="1409700" cy="1447800"/>
          </a:xfrm>
          <a:prstGeom prst="rect">
            <a:avLst/>
          </a:prstGeom>
        </p:spPr>
      </p:pic>
      <p:pic>
        <p:nvPicPr>
          <p:cNvPr id="21" name="Picture 20" descr="A white background with black dots&#10;&#10;AI-generated content may be incorrect.">
            <a:extLst>
              <a:ext uri="{FF2B5EF4-FFF2-40B4-BE49-F238E27FC236}">
                <a16:creationId xmlns:a16="http://schemas.microsoft.com/office/drawing/2014/main" id="{0CA53BA1-8479-0AF7-20A6-D3F1B7A133BA}"/>
              </a:ext>
            </a:extLst>
          </p:cNvPr>
          <p:cNvPicPr>
            <a:picLocks noChangeAspect="1"/>
          </p:cNvPicPr>
          <p:nvPr/>
        </p:nvPicPr>
        <p:blipFill>
          <a:blip r:embed="rId3"/>
          <a:srcRect/>
          <a:stretch/>
        </p:blipFill>
        <p:spPr>
          <a:xfrm>
            <a:off x="4331657" y="4516155"/>
            <a:ext cx="1409700" cy="1447800"/>
          </a:xfrm>
          <a:prstGeom prst="rect">
            <a:avLst/>
          </a:prstGeom>
        </p:spPr>
      </p:pic>
      <p:pic>
        <p:nvPicPr>
          <p:cNvPr id="16" name="Picture 15">
            <a:extLst>
              <a:ext uri="{FF2B5EF4-FFF2-40B4-BE49-F238E27FC236}">
                <a16:creationId xmlns:a16="http://schemas.microsoft.com/office/drawing/2014/main" id="{438853FD-ABFD-E459-E9EB-69C1D79B79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2849" y="2200391"/>
            <a:ext cx="3351599" cy="3606612"/>
          </a:xfrm>
          <a:prstGeom prst="rect">
            <a:avLst/>
          </a:prstGeom>
          <a:effectLst/>
        </p:spPr>
      </p:pic>
      <p:pic>
        <p:nvPicPr>
          <p:cNvPr id="17" name="Picture 16" descr="Aerial view of a city&#10;&#10;AI-generated content may be incorrect.">
            <a:extLst>
              <a:ext uri="{FF2B5EF4-FFF2-40B4-BE49-F238E27FC236}">
                <a16:creationId xmlns:a16="http://schemas.microsoft.com/office/drawing/2014/main" id="{FEB25524-EBE8-620A-CB8C-4500CF31743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639261" y="2392039"/>
            <a:ext cx="3037458" cy="3092025"/>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id="{77D4EC4B-1344-3BDC-2586-C93FF8580BDC}"/>
              </a:ext>
            </a:extLst>
          </p:cNvPr>
          <p:cNvSpPr txBox="1"/>
          <p:nvPr/>
        </p:nvSpPr>
        <p:spPr>
          <a:xfrm>
            <a:off x="1854376" y="5487340"/>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  Google Earth</a:t>
            </a:r>
            <a:endParaRPr lang="en-US" sz="1000">
              <a:solidFill>
                <a:schemeClr val="tx1">
                  <a:lumMod val="76000"/>
                  <a:lumOff val="24000"/>
                </a:schemeClr>
              </a:solidFill>
              <a:latin typeface="Century Gothic"/>
            </a:endParaRPr>
          </a:p>
        </p:txBody>
      </p:sp>
      <p:sp>
        <p:nvSpPr>
          <p:cNvPr id="25" name="TextBox 24">
            <a:extLst>
              <a:ext uri="{FF2B5EF4-FFF2-40B4-BE49-F238E27FC236}">
                <a16:creationId xmlns:a16="http://schemas.microsoft.com/office/drawing/2014/main" id="{B667BD24-B519-6E78-40D0-4A5F3A095819}"/>
              </a:ext>
            </a:extLst>
          </p:cNvPr>
          <p:cNvSpPr txBox="1"/>
          <p:nvPr/>
        </p:nvSpPr>
        <p:spPr>
          <a:xfrm>
            <a:off x="6133635" y="5511701"/>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  Chatham County</a:t>
            </a:r>
            <a:endParaRPr lang="en-US" sz="1000">
              <a:solidFill>
                <a:schemeClr val="tx1">
                  <a:lumMod val="76000"/>
                  <a:lumOff val="24000"/>
                </a:schemeClr>
              </a:solidFill>
              <a:latin typeface="Century Gothic"/>
            </a:endParaRPr>
          </a:p>
        </p:txBody>
      </p:sp>
      <p:sp>
        <p:nvSpPr>
          <p:cNvPr id="6" name="Arrow: Up 5">
            <a:extLst>
              <a:ext uri="{FF2B5EF4-FFF2-40B4-BE49-F238E27FC236}">
                <a16:creationId xmlns:a16="http://schemas.microsoft.com/office/drawing/2014/main" id="{0D072D9C-B5A7-B68A-5755-85CDFE6FDD20}"/>
              </a:ext>
            </a:extLst>
          </p:cNvPr>
          <p:cNvSpPr/>
          <p:nvPr/>
        </p:nvSpPr>
        <p:spPr>
          <a:xfrm rot="5400000">
            <a:off x="7708523" y="3542692"/>
            <a:ext cx="614993" cy="606908"/>
          </a:xfrm>
          <a:prstGeom prst="upArrow">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57FACF9-832A-C8E3-C3EA-066442460298}"/>
              </a:ext>
            </a:extLst>
          </p:cNvPr>
          <p:cNvSpPr txBox="1"/>
          <p:nvPr/>
        </p:nvSpPr>
        <p:spPr>
          <a:xfrm>
            <a:off x="9163108" y="5498396"/>
            <a:ext cx="2599608"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000">
                <a:solidFill>
                  <a:schemeClr val="tx1">
                    <a:lumMod val="76000"/>
                    <a:lumOff val="24000"/>
                  </a:schemeClr>
                </a:solidFill>
                <a:latin typeface="Century Gothic"/>
                <a:ea typeface="Calibri"/>
                <a:cs typeface="Calibri"/>
              </a:rPr>
              <a:t>Image Credit:  Chatham County</a:t>
            </a:r>
            <a:endParaRPr lang="en-US" sz="1000">
              <a:solidFill>
                <a:schemeClr val="tx1">
                  <a:lumMod val="76000"/>
                  <a:lumOff val="24000"/>
                </a:schemeClr>
              </a:solidFill>
              <a:latin typeface="Century Gothic"/>
            </a:endParaRPr>
          </a:p>
        </p:txBody>
      </p:sp>
      <p:pic>
        <p:nvPicPr>
          <p:cNvPr id="8" name="Picture 7" descr="A person pointing at a whiteboard with a person pointing at it&#10;&#10;AI-generated content may be incorrect.">
            <a:extLst>
              <a:ext uri="{FF2B5EF4-FFF2-40B4-BE49-F238E27FC236}">
                <a16:creationId xmlns:a16="http://schemas.microsoft.com/office/drawing/2014/main" id="{5C91421F-95CC-288D-CF4C-932BC99CFA9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07398" y="2401747"/>
            <a:ext cx="3360019" cy="3096228"/>
          </a:xfrm>
          <a:prstGeom prst="rect">
            <a:avLst/>
          </a:prstGeom>
          <a:effectLst>
            <a:outerShdw blurRad="50800" dist="38100" dir="2700000" algn="tl" rotWithShape="0">
              <a:prstClr val="black">
                <a:alpha val="40000"/>
              </a:prstClr>
            </a:outerShdw>
          </a:effectLst>
        </p:spPr>
      </p:pic>
      <p:sp>
        <p:nvSpPr>
          <p:cNvPr id="13" name="Text Placeholder 12">
            <a:extLst>
              <a:ext uri="{FF2B5EF4-FFF2-40B4-BE49-F238E27FC236}">
                <a16:creationId xmlns:a16="http://schemas.microsoft.com/office/drawing/2014/main" id="{527D4367-8F27-9E22-5C78-338833861CDC}"/>
              </a:ext>
            </a:extLst>
          </p:cNvPr>
          <p:cNvSpPr>
            <a:spLocks noGrp="1"/>
          </p:cNvSpPr>
          <p:nvPr>
            <p:ph type="body" sz="quarter" idx="17"/>
          </p:nvPr>
        </p:nvSpPr>
        <p:spPr/>
        <p:txBody>
          <a:bodyPr vert="horz" lIns="91440" tIns="45720" rIns="91440" bIns="45720" rtlCol="0" anchor="t">
            <a:noAutofit/>
          </a:bodyPr>
          <a:lstStyle/>
          <a:p>
            <a:r>
              <a:rPr lang="en-US">
                <a:latin typeface="Century Gothic"/>
              </a:rPr>
              <a:t>Project Objectives</a:t>
            </a:r>
            <a:endParaRPr lang="en-US"/>
          </a:p>
        </p:txBody>
      </p:sp>
    </p:spTree>
    <p:extLst>
      <p:ext uri="{BB962C8B-B14F-4D97-AF65-F5344CB8AC3E}">
        <p14:creationId xmlns:p14="http://schemas.microsoft.com/office/powerpoint/2010/main" val="283693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CF5C6B-172D-8EDD-C786-B3EB32461F03}"/>
              </a:ext>
            </a:extLst>
          </p:cNvPr>
          <p:cNvSpPr txBox="1"/>
          <p:nvPr/>
        </p:nvSpPr>
        <p:spPr>
          <a:xfrm>
            <a:off x="9159003" y="4926575"/>
            <a:ext cx="2938162" cy="707886"/>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a:solidFill>
                  <a:srgbClr val="3F3F3F"/>
                </a:solidFill>
                <a:latin typeface="Century Gothic"/>
                <a:ea typeface="Calibri"/>
                <a:cs typeface="Calibri"/>
              </a:rPr>
              <a:t>LANDSAT 9</a:t>
            </a:r>
            <a:endParaRPr lang="en-US" sz="2000">
              <a:solidFill>
                <a:srgbClr val="3F3F3F"/>
              </a:solidFill>
            </a:endParaRPr>
          </a:p>
          <a:p>
            <a:pPr algn="ctr"/>
            <a:r>
              <a:rPr lang="en-US" sz="2000">
                <a:solidFill>
                  <a:srgbClr val="3F3F3F"/>
                </a:solidFill>
                <a:latin typeface="Century Gothic"/>
              </a:rPr>
              <a:t>OLI-2, TIRS-2</a:t>
            </a:r>
            <a:r>
              <a:rPr lang="en-US" sz="2000">
                <a:solidFill>
                  <a:srgbClr val="3F3F3F"/>
                </a:solidFill>
                <a:latin typeface="Century Gothic"/>
                <a:ea typeface="Calibri"/>
                <a:cs typeface="Calibri"/>
              </a:rPr>
              <a:t> </a:t>
            </a:r>
            <a:endParaRPr lang="en-US" sz="2000">
              <a:solidFill>
                <a:srgbClr val="3F3F3F"/>
              </a:solidFill>
            </a:endParaRPr>
          </a:p>
        </p:txBody>
      </p:sp>
      <p:sp>
        <p:nvSpPr>
          <p:cNvPr id="6" name="TextBox 5">
            <a:extLst>
              <a:ext uri="{FF2B5EF4-FFF2-40B4-BE49-F238E27FC236}">
                <a16:creationId xmlns:a16="http://schemas.microsoft.com/office/drawing/2014/main" id="{BA89A4F0-7514-C834-4597-25CA27D6B518}"/>
              </a:ext>
            </a:extLst>
          </p:cNvPr>
          <p:cNvSpPr txBox="1"/>
          <p:nvPr/>
        </p:nvSpPr>
        <p:spPr>
          <a:xfrm>
            <a:off x="8648384" y="990884"/>
            <a:ext cx="2938162" cy="707886"/>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a:solidFill>
                  <a:srgbClr val="3F3F3F"/>
                </a:solidFill>
                <a:latin typeface="Century Gothic"/>
                <a:ea typeface="Calibri"/>
                <a:cs typeface="Calibri"/>
              </a:rPr>
              <a:t>LANDSAT 8</a:t>
            </a:r>
            <a:br>
              <a:rPr lang="en-US" sz="2000" b="1">
                <a:solidFill>
                  <a:srgbClr val="3F3F3F"/>
                </a:solidFill>
                <a:latin typeface="Century Gothic"/>
                <a:ea typeface="Calibri"/>
                <a:cs typeface="Calibri"/>
              </a:rPr>
            </a:br>
            <a:r>
              <a:rPr lang="en-US" sz="2000">
                <a:solidFill>
                  <a:srgbClr val="3F3F3F"/>
                </a:solidFill>
                <a:latin typeface="Century Gothic"/>
                <a:ea typeface="Calibri"/>
                <a:cs typeface="Calibri"/>
              </a:rPr>
              <a:t>OLI, TIRS</a:t>
            </a:r>
          </a:p>
        </p:txBody>
      </p:sp>
      <p:sp>
        <p:nvSpPr>
          <p:cNvPr id="5" name="TextBox 4">
            <a:extLst>
              <a:ext uri="{FF2B5EF4-FFF2-40B4-BE49-F238E27FC236}">
                <a16:creationId xmlns:a16="http://schemas.microsoft.com/office/drawing/2014/main" id="{E3628504-5633-4EEB-D40C-C872BA1D9AD7}"/>
              </a:ext>
            </a:extLst>
          </p:cNvPr>
          <p:cNvSpPr txBox="1"/>
          <p:nvPr/>
        </p:nvSpPr>
        <p:spPr>
          <a:xfrm>
            <a:off x="229771" y="2834302"/>
            <a:ext cx="2938162" cy="707886"/>
          </a:xfrm>
          <a:prstGeom prst="rect">
            <a:avLst/>
          </a:prstGeom>
          <a:solidFill>
            <a:srgbClr val="BA93C7"/>
          </a:solidFill>
          <a:ln>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000" b="1">
                <a:solidFill>
                  <a:srgbClr val="3F3F3F"/>
                </a:solidFill>
                <a:latin typeface="Century Gothic"/>
                <a:ea typeface="Calibri"/>
                <a:cs typeface="Calibri"/>
              </a:rPr>
              <a:t>ISS</a:t>
            </a:r>
          </a:p>
          <a:p>
            <a:pPr algn="ctr"/>
            <a:r>
              <a:rPr lang="en-US" sz="2000">
                <a:solidFill>
                  <a:schemeClr val="tx1">
                    <a:lumMod val="75000"/>
                    <a:lumOff val="25000"/>
                  </a:schemeClr>
                </a:solidFill>
                <a:latin typeface="Century Gothic"/>
                <a:ea typeface="Calibri"/>
                <a:cs typeface="Calibri"/>
              </a:rPr>
              <a:t>ECOSTRESS</a:t>
            </a:r>
          </a:p>
        </p:txBody>
      </p:sp>
      <p:sp>
        <p:nvSpPr>
          <p:cNvPr id="2" name="Slide Number Placeholder 1">
            <a:extLst>
              <a:ext uri="{FF2B5EF4-FFF2-40B4-BE49-F238E27FC236}">
                <a16:creationId xmlns:a16="http://schemas.microsoft.com/office/drawing/2014/main" id="{AC314C39-5357-DBD3-41DD-DAB9A23F7C47}"/>
              </a:ext>
            </a:extLst>
          </p:cNvPr>
          <p:cNvSpPr>
            <a:spLocks noGrp="1"/>
          </p:cNvSpPr>
          <p:nvPr>
            <p:ph type="sldNum" sz="quarter" idx="10"/>
          </p:nvPr>
        </p:nvSpPr>
        <p:spPr/>
        <p:txBody>
          <a:bodyPr/>
          <a:lstStyle/>
          <a:p>
            <a:fld id="{9C3AC94F-0BCF-4004-89AE-D672EB8CABD9}" type="slidenum">
              <a:rPr lang="en-US" smtClean="0"/>
              <a:pPr/>
              <a:t>8</a:t>
            </a:fld>
            <a:endParaRPr lang="en-US"/>
          </a:p>
        </p:txBody>
      </p:sp>
      <p:sp>
        <p:nvSpPr>
          <p:cNvPr id="3" name="Text Placeholder 2">
            <a:extLst>
              <a:ext uri="{FF2B5EF4-FFF2-40B4-BE49-F238E27FC236}">
                <a16:creationId xmlns:a16="http://schemas.microsoft.com/office/drawing/2014/main" id="{A343A9EB-7B30-2655-31D8-6763A677653E}"/>
              </a:ext>
            </a:extLst>
          </p:cNvPr>
          <p:cNvSpPr>
            <a:spLocks noGrp="1"/>
          </p:cNvSpPr>
          <p:nvPr>
            <p:ph type="body" sz="quarter" idx="17"/>
          </p:nvPr>
        </p:nvSpPr>
        <p:spPr/>
        <p:txBody>
          <a:bodyPr vert="horz" lIns="91440" tIns="45720" rIns="91440" bIns="45720" rtlCol="0" anchor="t">
            <a:noAutofit/>
          </a:bodyPr>
          <a:lstStyle/>
          <a:p>
            <a:r>
              <a:rPr lang="en-US" sz="4000">
                <a:latin typeface="Century Gothic"/>
              </a:rPr>
              <a:t>Earth Observations</a:t>
            </a:r>
            <a:endParaRPr lang="en-US" sz="4000"/>
          </a:p>
          <a:p>
            <a:endParaRPr lang="en-US" sz="4400"/>
          </a:p>
        </p:txBody>
      </p:sp>
      <p:sp>
        <p:nvSpPr>
          <p:cNvPr id="4" name="Text Placeholder 3">
            <a:extLst>
              <a:ext uri="{FF2B5EF4-FFF2-40B4-BE49-F238E27FC236}">
                <a16:creationId xmlns:a16="http://schemas.microsoft.com/office/drawing/2014/main" id="{A2BB94DC-D22A-B39A-F422-40EB5FE7CF9F}"/>
              </a:ext>
            </a:extLst>
          </p:cNvPr>
          <p:cNvSpPr>
            <a:spLocks noGrp="1"/>
          </p:cNvSpPr>
          <p:nvPr>
            <p:ph type="body" sz="quarter" idx="18"/>
          </p:nvPr>
        </p:nvSpPr>
        <p:spPr/>
        <p:txBody>
          <a:bodyPr/>
          <a:lstStyle/>
          <a:p>
            <a:r>
              <a:rPr lang="en-US"/>
              <a:t>Chatham County Health &amp; Air Quality</a:t>
            </a:r>
            <a:endParaRPr lang="en-US" b="0"/>
          </a:p>
        </p:txBody>
      </p:sp>
      <p:pic>
        <p:nvPicPr>
          <p:cNvPr id="10" name="Picture 9" descr="A satellite in space&#10;&#10;AI-generated content may be incorrect.">
            <a:extLst>
              <a:ext uri="{FF2B5EF4-FFF2-40B4-BE49-F238E27FC236}">
                <a16:creationId xmlns:a16="http://schemas.microsoft.com/office/drawing/2014/main" id="{0521D1AF-57F7-680B-0A08-0B53FEA854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6437" y="366087"/>
            <a:ext cx="3891478" cy="2892904"/>
          </a:xfrm>
          <a:prstGeom prst="rect">
            <a:avLst/>
          </a:prstGeom>
        </p:spPr>
      </p:pic>
      <p:pic>
        <p:nvPicPr>
          <p:cNvPr id="11" name="Picture 10" descr="A planet earth from space&#10;&#10;AI-generated content may be incorrect.">
            <a:extLst>
              <a:ext uri="{FF2B5EF4-FFF2-40B4-BE49-F238E27FC236}">
                <a16:creationId xmlns:a16="http://schemas.microsoft.com/office/drawing/2014/main" id="{200359B6-A670-9159-A7AB-C8D05345D8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63173" y="831119"/>
            <a:ext cx="6069197" cy="5927417"/>
          </a:xfrm>
          <a:prstGeom prst="rect">
            <a:avLst/>
          </a:prstGeom>
        </p:spPr>
      </p:pic>
      <p:pic>
        <p:nvPicPr>
          <p:cNvPr id="16" name="Picture 15" descr="A satellite in space&#10;&#10;AI-generated content may be incorrect.">
            <a:extLst>
              <a:ext uri="{FF2B5EF4-FFF2-40B4-BE49-F238E27FC236}">
                <a16:creationId xmlns:a16="http://schemas.microsoft.com/office/drawing/2014/main" id="{90848E76-6965-98B4-F21C-A090574C0D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6804" y="2869302"/>
            <a:ext cx="4303525" cy="3243558"/>
          </a:xfrm>
          <a:prstGeom prst="rect">
            <a:avLst/>
          </a:prstGeom>
        </p:spPr>
      </p:pic>
      <p:pic>
        <p:nvPicPr>
          <p:cNvPr id="17" name="Picture 16" descr="A satellite with solar panels&#10;&#10;AI-generated content may be incorrect.">
            <a:extLst>
              <a:ext uri="{FF2B5EF4-FFF2-40B4-BE49-F238E27FC236}">
                <a16:creationId xmlns:a16="http://schemas.microsoft.com/office/drawing/2014/main" id="{5200CBA0-10A0-AF42-4A06-B3CE189B4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7061" y="956263"/>
            <a:ext cx="4072992" cy="2094381"/>
          </a:xfrm>
          <a:prstGeom prst="rect">
            <a:avLst/>
          </a:prstGeom>
        </p:spPr>
      </p:pic>
      <p:sp>
        <p:nvSpPr>
          <p:cNvPr id="8" name="TextBox 7">
            <a:extLst>
              <a:ext uri="{FF2B5EF4-FFF2-40B4-BE49-F238E27FC236}">
                <a16:creationId xmlns:a16="http://schemas.microsoft.com/office/drawing/2014/main" id="{62E14680-340F-2818-B224-676C737F836E}"/>
              </a:ext>
            </a:extLst>
          </p:cNvPr>
          <p:cNvSpPr txBox="1"/>
          <p:nvPr/>
        </p:nvSpPr>
        <p:spPr>
          <a:xfrm>
            <a:off x="6716889" y="6110110"/>
            <a:ext cx="3118554"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tx1">
                    <a:lumMod val="76000"/>
                    <a:lumOff val="24000"/>
                  </a:schemeClr>
                </a:solidFill>
                <a:latin typeface="Century Gothic"/>
                <a:ea typeface="Calibri"/>
                <a:cs typeface="Calibri"/>
              </a:rPr>
              <a:t>Image Credits:  </a:t>
            </a:r>
            <a:r>
              <a:rPr lang="en-US" sz="1000">
                <a:solidFill>
                  <a:schemeClr val="tx1">
                    <a:lumMod val="75000"/>
                    <a:lumOff val="25000"/>
                  </a:schemeClr>
                </a:solidFill>
                <a:latin typeface="Century Gothic"/>
                <a:ea typeface="Calibri"/>
                <a:cs typeface="Calibri"/>
              </a:rPr>
              <a:t>NASA</a:t>
            </a:r>
            <a:endParaRPr lang="en-US" sz="1000">
              <a:solidFill>
                <a:schemeClr val="tx1">
                  <a:lumMod val="75000"/>
                  <a:lumOff val="25000"/>
                </a:schemeClr>
              </a:solidFill>
              <a:latin typeface="Century Gothic"/>
            </a:endParaRPr>
          </a:p>
        </p:txBody>
      </p:sp>
    </p:spTree>
    <p:extLst>
      <p:ext uri="{BB962C8B-B14F-4D97-AF65-F5344CB8AC3E}">
        <p14:creationId xmlns:p14="http://schemas.microsoft.com/office/powerpoint/2010/main" val="304050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34479-8E39-032D-A896-5A86B13D602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DC164E-F27D-6E28-6A6B-9325AFB58643}"/>
              </a:ext>
            </a:extLst>
          </p:cNvPr>
          <p:cNvSpPr>
            <a:spLocks noGrp="1"/>
          </p:cNvSpPr>
          <p:nvPr>
            <p:ph type="sldNum" sz="quarter" idx="10"/>
          </p:nvPr>
        </p:nvSpPr>
        <p:spPr/>
        <p:txBody>
          <a:bodyPr/>
          <a:lstStyle/>
          <a:p>
            <a:fld id="{9C3AC94F-0BCF-4004-89AE-D672EB8CABD9}" type="slidenum">
              <a:rPr lang="en-US" smtClean="0"/>
              <a:pPr/>
              <a:t>9</a:t>
            </a:fld>
            <a:endParaRPr lang="en-US"/>
          </a:p>
        </p:txBody>
      </p:sp>
      <p:sp>
        <p:nvSpPr>
          <p:cNvPr id="4" name="Text Placeholder 3">
            <a:extLst>
              <a:ext uri="{FF2B5EF4-FFF2-40B4-BE49-F238E27FC236}">
                <a16:creationId xmlns:a16="http://schemas.microsoft.com/office/drawing/2014/main" id="{0AFE30D4-EB55-21F4-CA1F-9B5A8627EEE1}"/>
              </a:ext>
            </a:extLst>
          </p:cNvPr>
          <p:cNvSpPr>
            <a:spLocks noGrp="1"/>
          </p:cNvSpPr>
          <p:nvPr>
            <p:ph type="body" sz="quarter" idx="18"/>
          </p:nvPr>
        </p:nvSpPr>
        <p:spPr>
          <a:xfrm>
            <a:off x="722156" y="6502140"/>
            <a:ext cx="10735782" cy="426656"/>
          </a:xfrm>
        </p:spPr>
        <p:txBody>
          <a:bodyPr/>
          <a:lstStyle/>
          <a:p>
            <a:r>
              <a:rPr lang="en-US"/>
              <a:t>Chatham County Health &amp; Air Quality</a:t>
            </a:r>
            <a:endParaRPr lang="en-US" b="0">
              <a:solidFill>
                <a:srgbClr val="000000"/>
              </a:solidFill>
            </a:endParaRPr>
          </a:p>
          <a:p>
            <a:endParaRPr lang="en-US"/>
          </a:p>
        </p:txBody>
      </p:sp>
      <p:sp>
        <p:nvSpPr>
          <p:cNvPr id="34" name="Rectangle 33">
            <a:extLst>
              <a:ext uri="{FF2B5EF4-FFF2-40B4-BE49-F238E27FC236}">
                <a16:creationId xmlns:a16="http://schemas.microsoft.com/office/drawing/2014/main" id="{DD23B0B5-0A9F-67FF-2F98-64A5600D6FB5}"/>
              </a:ext>
            </a:extLst>
          </p:cNvPr>
          <p:cNvSpPr/>
          <p:nvPr/>
        </p:nvSpPr>
        <p:spPr>
          <a:xfrm>
            <a:off x="192959" y="2603909"/>
            <a:ext cx="2471225" cy="912007"/>
          </a:xfrm>
          <a:prstGeom prst="rect">
            <a:avLst/>
          </a:prstGeom>
          <a:solidFill>
            <a:srgbClr val="DBCEE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76000"/>
                    <a:lumOff val="24000"/>
                  </a:schemeClr>
                </a:solidFill>
                <a:latin typeface="Century Gothic"/>
                <a:ea typeface="Calibri"/>
                <a:cs typeface="Calibri"/>
              </a:rPr>
              <a:t>Landsat 8 OLI &amp; Landsat </a:t>
            </a:r>
            <a:r>
              <a:rPr lang="en-US">
                <a:solidFill>
                  <a:schemeClr val="tx1">
                    <a:lumMod val="75000"/>
                    <a:lumOff val="25000"/>
                  </a:schemeClr>
                </a:solidFill>
                <a:latin typeface="Century Gothic"/>
                <a:ea typeface="Calibri"/>
                <a:cs typeface="Calibri"/>
              </a:rPr>
              <a:t>9</a:t>
            </a:r>
            <a:r>
              <a:rPr lang="en-US">
                <a:solidFill>
                  <a:schemeClr val="tx1">
                    <a:lumMod val="76000"/>
                    <a:lumOff val="24000"/>
                  </a:schemeClr>
                </a:solidFill>
                <a:latin typeface="Century Gothic"/>
                <a:ea typeface="Calibri"/>
                <a:cs typeface="Calibri"/>
              </a:rPr>
              <a:t> OLI-2 Imagery</a:t>
            </a:r>
            <a:endParaRPr lang="en-US">
              <a:ea typeface="Calibri" panose="020F0502020204030204"/>
              <a:cs typeface="Calibri" panose="020F0502020204030204"/>
            </a:endParaRPr>
          </a:p>
        </p:txBody>
      </p:sp>
      <p:sp>
        <p:nvSpPr>
          <p:cNvPr id="36" name="Rectangle 35">
            <a:extLst>
              <a:ext uri="{FF2B5EF4-FFF2-40B4-BE49-F238E27FC236}">
                <a16:creationId xmlns:a16="http://schemas.microsoft.com/office/drawing/2014/main" id="{BAADBCF8-3337-3B0E-7B6D-1F48A3F8B1A1}"/>
              </a:ext>
            </a:extLst>
          </p:cNvPr>
          <p:cNvSpPr/>
          <p:nvPr/>
        </p:nvSpPr>
        <p:spPr>
          <a:xfrm>
            <a:off x="191274" y="1432580"/>
            <a:ext cx="2469723" cy="964723"/>
          </a:xfrm>
          <a:prstGeom prst="rect">
            <a:avLst/>
          </a:prstGeom>
          <a:solidFill>
            <a:srgbClr val="DBCEE0"/>
          </a:solidFill>
          <a:ln>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lumMod val="75000"/>
                    <a:lumOff val="25000"/>
                  </a:schemeClr>
                </a:solidFill>
                <a:latin typeface="Century Gothic"/>
                <a:ea typeface="Calibri"/>
                <a:cs typeface="Calibri"/>
              </a:rPr>
              <a:t>NLCD Land Cover Imagery</a:t>
            </a:r>
            <a:endParaRPr lang="en-US">
              <a:solidFill>
                <a:schemeClr val="tx1">
                  <a:lumMod val="75000"/>
                  <a:lumOff val="25000"/>
                </a:schemeClr>
              </a:solidFill>
            </a:endParaRPr>
          </a:p>
        </p:txBody>
      </p:sp>
      <p:sp>
        <p:nvSpPr>
          <p:cNvPr id="40" name="Rectangle 39">
            <a:extLst>
              <a:ext uri="{FF2B5EF4-FFF2-40B4-BE49-F238E27FC236}">
                <a16:creationId xmlns:a16="http://schemas.microsoft.com/office/drawing/2014/main" id="{E851FFCD-13A8-0E01-01CB-C49FFB5245CA}"/>
              </a:ext>
            </a:extLst>
          </p:cNvPr>
          <p:cNvSpPr/>
          <p:nvPr/>
        </p:nvSpPr>
        <p:spPr>
          <a:xfrm>
            <a:off x="2398548" y="4831651"/>
            <a:ext cx="2490390" cy="1230108"/>
          </a:xfrm>
          <a:prstGeom prst="rect">
            <a:avLst/>
          </a:prstGeom>
          <a:solidFill>
            <a:srgbClr val="DBCEE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lumMod val="76000"/>
                    <a:lumOff val="24000"/>
                  </a:schemeClr>
                </a:solidFill>
                <a:latin typeface="Century Gothic"/>
                <a:ea typeface="Calibri"/>
                <a:cs typeface="Calibri"/>
              </a:rPr>
              <a:t>Census Heat Community Resilience Estimate </a:t>
            </a:r>
          </a:p>
        </p:txBody>
      </p:sp>
      <p:sp>
        <p:nvSpPr>
          <p:cNvPr id="43" name="Rectangle 42">
            <a:extLst>
              <a:ext uri="{FF2B5EF4-FFF2-40B4-BE49-F238E27FC236}">
                <a16:creationId xmlns:a16="http://schemas.microsoft.com/office/drawing/2014/main" id="{39C0B62D-E43A-4519-EA76-242BF012C979}"/>
              </a:ext>
            </a:extLst>
          </p:cNvPr>
          <p:cNvSpPr/>
          <p:nvPr/>
        </p:nvSpPr>
        <p:spPr>
          <a:xfrm>
            <a:off x="194147" y="3665032"/>
            <a:ext cx="2464503" cy="913639"/>
          </a:xfrm>
          <a:prstGeom prst="rect">
            <a:avLst/>
          </a:prstGeom>
          <a:solidFill>
            <a:srgbClr val="DBCEE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lumMod val="76000"/>
                    <a:lumOff val="24000"/>
                  </a:schemeClr>
                </a:solidFill>
                <a:latin typeface="Century Gothic"/>
                <a:ea typeface="Calibri"/>
                <a:cs typeface="Calibri"/>
              </a:rPr>
              <a:t>Landsat 8 TIRS &amp; 9 TIRS-2 Imagery</a:t>
            </a:r>
          </a:p>
        </p:txBody>
      </p:sp>
      <p:sp>
        <p:nvSpPr>
          <p:cNvPr id="48" name="Rectangle 47">
            <a:extLst>
              <a:ext uri="{FF2B5EF4-FFF2-40B4-BE49-F238E27FC236}">
                <a16:creationId xmlns:a16="http://schemas.microsoft.com/office/drawing/2014/main" id="{A23266EA-937A-DD71-9270-D7EFFAA84D94}"/>
              </a:ext>
            </a:extLst>
          </p:cNvPr>
          <p:cNvSpPr/>
          <p:nvPr/>
        </p:nvSpPr>
        <p:spPr>
          <a:xfrm>
            <a:off x="9571197" y="3683668"/>
            <a:ext cx="2388390" cy="1260108"/>
          </a:xfrm>
          <a:prstGeom prst="rect">
            <a:avLst/>
          </a:prstGeom>
          <a:solidFill>
            <a:srgbClr val="8A5A9A">
              <a:alpha val="80000"/>
            </a:srgb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lumMod val="76000"/>
                    <a:lumOff val="24000"/>
                  </a:schemeClr>
                </a:solidFill>
                <a:latin typeface="Century Gothic"/>
                <a:ea typeface="Calibri"/>
                <a:cs typeface="Calibri"/>
              </a:rPr>
              <a:t>Heat Vulnerability Index</a:t>
            </a:r>
          </a:p>
        </p:txBody>
      </p:sp>
      <p:sp>
        <p:nvSpPr>
          <p:cNvPr id="20" name="Rectangle: Rounded Corners 19">
            <a:extLst>
              <a:ext uri="{FF2B5EF4-FFF2-40B4-BE49-F238E27FC236}">
                <a16:creationId xmlns:a16="http://schemas.microsoft.com/office/drawing/2014/main" id="{8732E36A-0A6E-A4E6-C961-B0369DEAD85E}"/>
              </a:ext>
            </a:extLst>
          </p:cNvPr>
          <p:cNvSpPr/>
          <p:nvPr/>
        </p:nvSpPr>
        <p:spPr>
          <a:xfrm>
            <a:off x="6517366" y="2421429"/>
            <a:ext cx="2087349" cy="1232708"/>
          </a:xfrm>
          <a:prstGeom prst="roundRect">
            <a:avLst/>
          </a:prstGeom>
          <a:solidFill>
            <a:srgbClr val="8A5A9A">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404040"/>
                </a:solidFill>
                <a:latin typeface="Century Gothic"/>
                <a:ea typeface="Calibri"/>
                <a:cs typeface="Calibri"/>
              </a:rPr>
              <a:t>Environmental Risk</a:t>
            </a:r>
          </a:p>
        </p:txBody>
      </p:sp>
      <p:sp>
        <p:nvSpPr>
          <p:cNvPr id="21" name="Rectangle: Rounded Corners 20">
            <a:extLst>
              <a:ext uri="{FF2B5EF4-FFF2-40B4-BE49-F238E27FC236}">
                <a16:creationId xmlns:a16="http://schemas.microsoft.com/office/drawing/2014/main" id="{E70A3244-0082-88C0-820F-1EF10B66F2E5}"/>
              </a:ext>
            </a:extLst>
          </p:cNvPr>
          <p:cNvSpPr/>
          <p:nvPr/>
        </p:nvSpPr>
        <p:spPr>
          <a:xfrm>
            <a:off x="5711085" y="4863914"/>
            <a:ext cx="2292000" cy="1224000"/>
          </a:xfrm>
          <a:prstGeom prst="roundRect">
            <a:avLst/>
          </a:prstGeom>
          <a:solidFill>
            <a:srgbClr val="8A5A9A">
              <a:alpha val="59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rgbClr val="404040"/>
                </a:solidFill>
                <a:latin typeface="Century Gothic"/>
                <a:ea typeface="Calibri"/>
                <a:cs typeface="Calibri"/>
              </a:rPr>
              <a:t>Social Vulnerability</a:t>
            </a:r>
          </a:p>
        </p:txBody>
      </p:sp>
      <p:sp>
        <p:nvSpPr>
          <p:cNvPr id="10" name="TextBox 5">
            <a:extLst>
              <a:ext uri="{FF2B5EF4-FFF2-40B4-BE49-F238E27FC236}">
                <a16:creationId xmlns:a16="http://schemas.microsoft.com/office/drawing/2014/main" id="{8DFA5287-BE4C-3852-8E30-2390B910E879}"/>
              </a:ext>
            </a:extLst>
          </p:cNvPr>
          <p:cNvSpPr txBox="1"/>
          <p:nvPr/>
        </p:nvSpPr>
        <p:spPr>
          <a:xfrm>
            <a:off x="-346069" y="886705"/>
            <a:ext cx="3787876"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rgbClr val="7030A0"/>
                </a:solidFill>
                <a:latin typeface="Century Gothic"/>
              </a:rPr>
              <a:t>Earth Observations</a:t>
            </a:r>
            <a:endParaRPr lang="en-US" sz="2400" b="1">
              <a:solidFill>
                <a:srgbClr val="7030A0"/>
              </a:solidFill>
              <a:latin typeface="Century Gothic"/>
              <a:ea typeface="Calibri Light"/>
              <a:cs typeface="Calibri Light"/>
            </a:endParaRPr>
          </a:p>
        </p:txBody>
      </p:sp>
      <p:sp>
        <p:nvSpPr>
          <p:cNvPr id="17" name="TextBox 5">
            <a:extLst>
              <a:ext uri="{FF2B5EF4-FFF2-40B4-BE49-F238E27FC236}">
                <a16:creationId xmlns:a16="http://schemas.microsoft.com/office/drawing/2014/main" id="{580E4384-0B46-6BE9-7173-5C29D9490817}"/>
              </a:ext>
            </a:extLst>
          </p:cNvPr>
          <p:cNvSpPr txBox="1"/>
          <p:nvPr/>
        </p:nvSpPr>
        <p:spPr>
          <a:xfrm>
            <a:off x="3457925" y="886704"/>
            <a:ext cx="2491339"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rgbClr val="7030A0"/>
                </a:solidFill>
                <a:latin typeface="Century Gothic"/>
              </a:rPr>
              <a:t>Analysis</a:t>
            </a:r>
            <a:endParaRPr lang="en-US" sz="1400">
              <a:solidFill>
                <a:srgbClr val="001D35"/>
              </a:solidFill>
              <a:latin typeface="Calibri"/>
              <a:ea typeface="Calibri"/>
              <a:cs typeface="Calibri"/>
            </a:endParaRPr>
          </a:p>
        </p:txBody>
      </p:sp>
      <p:sp>
        <p:nvSpPr>
          <p:cNvPr id="6" name="Rectangle 5">
            <a:extLst>
              <a:ext uri="{FF2B5EF4-FFF2-40B4-BE49-F238E27FC236}">
                <a16:creationId xmlns:a16="http://schemas.microsoft.com/office/drawing/2014/main" id="{ACA19170-C59E-E1C3-130A-D4CA5A6CD9C4}"/>
              </a:ext>
            </a:extLst>
          </p:cNvPr>
          <p:cNvSpPr/>
          <p:nvPr/>
        </p:nvSpPr>
        <p:spPr>
          <a:xfrm>
            <a:off x="9558031" y="1499668"/>
            <a:ext cx="2388390" cy="1260108"/>
          </a:xfrm>
          <a:prstGeom prst="rect">
            <a:avLst/>
          </a:prstGeom>
          <a:solidFill>
            <a:srgbClr val="8A5A9A">
              <a:alpha val="80000"/>
            </a:srgb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tx1">
                    <a:lumMod val="76000"/>
                    <a:lumOff val="24000"/>
                  </a:schemeClr>
                </a:solidFill>
                <a:latin typeface="Century Gothic"/>
                <a:ea typeface="Calibri"/>
                <a:cs typeface="Calibri"/>
              </a:rPr>
              <a:t> Change Over Time </a:t>
            </a:r>
            <a:r>
              <a:rPr lang="en-US" sz="2000">
                <a:solidFill>
                  <a:schemeClr val="tx1">
                    <a:lumMod val="75000"/>
                    <a:lumOff val="25000"/>
                  </a:schemeClr>
                </a:solidFill>
                <a:latin typeface="Century Gothic"/>
                <a:ea typeface="Calibri"/>
                <a:cs typeface="Calibri"/>
              </a:rPr>
              <a:t>Maps</a:t>
            </a:r>
          </a:p>
        </p:txBody>
      </p:sp>
      <p:sp>
        <p:nvSpPr>
          <p:cNvPr id="23" name="TextBox 5">
            <a:extLst>
              <a:ext uri="{FF2B5EF4-FFF2-40B4-BE49-F238E27FC236}">
                <a16:creationId xmlns:a16="http://schemas.microsoft.com/office/drawing/2014/main" id="{DE2A0A02-E6F0-AC68-45A4-0FF10D6CD59C}"/>
              </a:ext>
            </a:extLst>
          </p:cNvPr>
          <p:cNvSpPr txBox="1"/>
          <p:nvPr/>
        </p:nvSpPr>
        <p:spPr>
          <a:xfrm>
            <a:off x="9468815" y="886704"/>
            <a:ext cx="2491339"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rgbClr val="7030A0"/>
                </a:solidFill>
                <a:latin typeface="Century Gothic"/>
                <a:ea typeface="Calibri"/>
                <a:cs typeface="Calibri"/>
              </a:rPr>
              <a:t>Outputs</a:t>
            </a:r>
          </a:p>
        </p:txBody>
      </p:sp>
      <p:pic>
        <p:nvPicPr>
          <p:cNvPr id="33" name="Graphic 32" descr="Deciduous tree outline">
            <a:extLst>
              <a:ext uri="{FF2B5EF4-FFF2-40B4-BE49-F238E27FC236}">
                <a16:creationId xmlns:a16="http://schemas.microsoft.com/office/drawing/2014/main" id="{BF96A65A-C741-2497-2B7B-493AF7DA82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60593" y="1411237"/>
            <a:ext cx="774441" cy="766666"/>
          </a:xfrm>
          <a:prstGeom prst="rect">
            <a:avLst/>
          </a:prstGeom>
        </p:spPr>
      </p:pic>
      <p:sp>
        <p:nvSpPr>
          <p:cNvPr id="38" name="TextBox 37">
            <a:extLst>
              <a:ext uri="{FF2B5EF4-FFF2-40B4-BE49-F238E27FC236}">
                <a16:creationId xmlns:a16="http://schemas.microsoft.com/office/drawing/2014/main" id="{9D3B549C-4B9E-B541-9F7A-26E84693F68B}"/>
              </a:ext>
            </a:extLst>
          </p:cNvPr>
          <p:cNvSpPr txBox="1"/>
          <p:nvPr/>
        </p:nvSpPr>
        <p:spPr>
          <a:xfrm>
            <a:off x="3809211" y="2077183"/>
            <a:ext cx="2106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Canopy </a:t>
            </a:r>
            <a:r>
              <a:rPr lang="en-US" sz="1600">
                <a:solidFill>
                  <a:schemeClr val="tx1">
                    <a:lumMod val="75000"/>
                    <a:lumOff val="25000"/>
                  </a:schemeClr>
                </a:solidFill>
                <a:latin typeface="Century Gothic"/>
                <a:ea typeface="Calibri"/>
                <a:cs typeface="Calibri"/>
              </a:rPr>
              <a:t>Cover</a:t>
            </a:r>
            <a:endParaRPr lang="en-US" sz="1600">
              <a:solidFill>
                <a:schemeClr val="tx1">
                  <a:lumMod val="75000"/>
                  <a:lumOff val="25000"/>
                </a:schemeClr>
              </a:solidFill>
              <a:ea typeface="Calibri"/>
              <a:cs typeface="Calibri"/>
            </a:endParaRPr>
          </a:p>
        </p:txBody>
      </p:sp>
      <p:sp>
        <p:nvSpPr>
          <p:cNvPr id="5" name="Rectangle 4">
            <a:extLst>
              <a:ext uri="{FF2B5EF4-FFF2-40B4-BE49-F238E27FC236}">
                <a16:creationId xmlns:a16="http://schemas.microsoft.com/office/drawing/2014/main" id="{D5AD15BA-D12A-5B99-9458-250EA5076229}"/>
              </a:ext>
            </a:extLst>
          </p:cNvPr>
          <p:cNvSpPr/>
          <p:nvPr/>
        </p:nvSpPr>
        <p:spPr>
          <a:xfrm>
            <a:off x="3926631" y="1438469"/>
            <a:ext cx="1873898" cy="9641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7ADB44-D7C8-BA9B-A7BA-0832BD62FCDE}"/>
              </a:ext>
            </a:extLst>
          </p:cNvPr>
          <p:cNvSpPr/>
          <p:nvPr/>
        </p:nvSpPr>
        <p:spPr>
          <a:xfrm>
            <a:off x="3918855" y="2581468"/>
            <a:ext cx="1881674" cy="93306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High temperature outline">
            <a:extLst>
              <a:ext uri="{FF2B5EF4-FFF2-40B4-BE49-F238E27FC236}">
                <a16:creationId xmlns:a16="http://schemas.microsoft.com/office/drawing/2014/main" id="{F4572E81-4C3A-4A3C-BA81-7E82DE3F48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2454" y="3690873"/>
            <a:ext cx="595604" cy="650033"/>
          </a:xfrm>
          <a:prstGeom prst="rect">
            <a:avLst/>
          </a:prstGeom>
        </p:spPr>
      </p:pic>
      <p:sp>
        <p:nvSpPr>
          <p:cNvPr id="25" name="TextBox 24">
            <a:extLst>
              <a:ext uri="{FF2B5EF4-FFF2-40B4-BE49-F238E27FC236}">
                <a16:creationId xmlns:a16="http://schemas.microsoft.com/office/drawing/2014/main" id="{12029614-881E-A964-BDB5-35E0691E0FF8}"/>
              </a:ext>
            </a:extLst>
          </p:cNvPr>
          <p:cNvSpPr txBox="1"/>
          <p:nvPr/>
        </p:nvSpPr>
        <p:spPr>
          <a:xfrm>
            <a:off x="3809211" y="4258051"/>
            <a:ext cx="2106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Urban Heat</a:t>
            </a:r>
            <a:endParaRPr lang="en-US" sz="1600">
              <a:solidFill>
                <a:srgbClr val="3F3F3F"/>
              </a:solidFill>
              <a:ea typeface="Calibri"/>
              <a:cs typeface="Calibri"/>
            </a:endParaRPr>
          </a:p>
        </p:txBody>
      </p:sp>
      <p:sp>
        <p:nvSpPr>
          <p:cNvPr id="26" name="Rectangle 25">
            <a:extLst>
              <a:ext uri="{FF2B5EF4-FFF2-40B4-BE49-F238E27FC236}">
                <a16:creationId xmlns:a16="http://schemas.microsoft.com/office/drawing/2014/main" id="{8B6DD486-77BD-5C50-5C0B-EF08CA207AF1}"/>
              </a:ext>
            </a:extLst>
          </p:cNvPr>
          <p:cNvSpPr/>
          <p:nvPr/>
        </p:nvSpPr>
        <p:spPr>
          <a:xfrm>
            <a:off x="3911080" y="3662264"/>
            <a:ext cx="1873898" cy="9097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Leaf outline">
            <a:extLst>
              <a:ext uri="{FF2B5EF4-FFF2-40B4-BE49-F238E27FC236}">
                <a16:creationId xmlns:a16="http://schemas.microsoft.com/office/drawing/2014/main" id="{FACDD1DB-167B-7D2C-4952-F3985EFC5E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0019" y="2596147"/>
            <a:ext cx="758890" cy="727788"/>
          </a:xfrm>
          <a:prstGeom prst="rect">
            <a:avLst/>
          </a:prstGeom>
        </p:spPr>
      </p:pic>
      <p:sp>
        <p:nvSpPr>
          <p:cNvPr id="28" name="TextBox 27">
            <a:extLst>
              <a:ext uri="{FF2B5EF4-FFF2-40B4-BE49-F238E27FC236}">
                <a16:creationId xmlns:a16="http://schemas.microsoft.com/office/drawing/2014/main" id="{31AABBF5-33ED-BA7E-7F96-44882E424029}"/>
              </a:ext>
            </a:extLst>
          </p:cNvPr>
          <p:cNvSpPr txBox="1"/>
          <p:nvPr/>
        </p:nvSpPr>
        <p:spPr>
          <a:xfrm>
            <a:off x="3812308" y="3186650"/>
            <a:ext cx="210650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ea typeface="Calibri"/>
                <a:cs typeface="Calibri"/>
              </a:rPr>
              <a:t>Vegetation Health</a:t>
            </a:r>
            <a:endParaRPr lang="en-US" sz="1600">
              <a:solidFill>
                <a:srgbClr val="3F3F3F"/>
              </a:solidFill>
              <a:ea typeface="Calibri"/>
              <a:cs typeface="Calibri"/>
            </a:endParaRPr>
          </a:p>
        </p:txBody>
      </p:sp>
      <p:sp>
        <p:nvSpPr>
          <p:cNvPr id="39" name="Arrow: Right 38">
            <a:extLst>
              <a:ext uri="{FF2B5EF4-FFF2-40B4-BE49-F238E27FC236}">
                <a16:creationId xmlns:a16="http://schemas.microsoft.com/office/drawing/2014/main" id="{B6232692-99BC-1E66-0DDB-5F46EB3D2FD8}"/>
              </a:ext>
            </a:extLst>
          </p:cNvPr>
          <p:cNvSpPr/>
          <p:nvPr/>
        </p:nvSpPr>
        <p:spPr>
          <a:xfrm>
            <a:off x="2803578" y="3031933"/>
            <a:ext cx="1006244" cy="395927"/>
          </a:xfrm>
          <a:prstGeom prst="rightArrow">
            <a:avLst/>
          </a:prstGeom>
          <a:solidFill>
            <a:srgbClr val="D9CE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9FDA3412-8F75-6DC1-87CA-8746E760AD15}"/>
              </a:ext>
            </a:extLst>
          </p:cNvPr>
          <p:cNvSpPr/>
          <p:nvPr/>
        </p:nvSpPr>
        <p:spPr>
          <a:xfrm>
            <a:off x="2796248" y="3918490"/>
            <a:ext cx="1004194" cy="395928"/>
          </a:xfrm>
          <a:prstGeom prst="rightArrow">
            <a:avLst/>
          </a:prstGeom>
          <a:solidFill>
            <a:srgbClr val="D9CE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91056299-95D0-9FCA-5FA2-84AD0C8DF332}"/>
              </a:ext>
            </a:extLst>
          </p:cNvPr>
          <p:cNvSpPr/>
          <p:nvPr/>
        </p:nvSpPr>
        <p:spPr>
          <a:xfrm>
            <a:off x="2796247" y="1500605"/>
            <a:ext cx="1004194" cy="395928"/>
          </a:xfrm>
          <a:prstGeom prst="rightArrow">
            <a:avLst/>
          </a:prstGeom>
          <a:solidFill>
            <a:srgbClr val="D9CE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C52216C-BF0E-0462-AA3A-FF827DE0B428}"/>
              </a:ext>
            </a:extLst>
          </p:cNvPr>
          <p:cNvSpPr/>
          <p:nvPr/>
        </p:nvSpPr>
        <p:spPr>
          <a:xfrm flipV="1">
            <a:off x="2794554" y="2761516"/>
            <a:ext cx="449388" cy="220542"/>
          </a:xfrm>
          <a:prstGeom prst="rect">
            <a:avLst/>
          </a:prstGeom>
          <a:solidFill>
            <a:srgbClr val="D9CED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ea typeface="Calibri"/>
              <a:cs typeface="Calibri"/>
            </a:endParaRPr>
          </a:p>
        </p:txBody>
      </p:sp>
      <p:sp>
        <p:nvSpPr>
          <p:cNvPr id="47" name="Arrow: Bent-Up 46">
            <a:extLst>
              <a:ext uri="{FF2B5EF4-FFF2-40B4-BE49-F238E27FC236}">
                <a16:creationId xmlns:a16="http://schemas.microsoft.com/office/drawing/2014/main" id="{4754707E-9D67-1BAC-9558-CA4C9EF24A72}"/>
              </a:ext>
            </a:extLst>
          </p:cNvPr>
          <p:cNvSpPr/>
          <p:nvPr/>
        </p:nvSpPr>
        <p:spPr>
          <a:xfrm rot="5400000" flipH="1">
            <a:off x="3009715" y="1981945"/>
            <a:ext cx="866864" cy="775706"/>
          </a:xfrm>
          <a:prstGeom prst="bentUpArrow">
            <a:avLst/>
          </a:prstGeom>
          <a:solidFill>
            <a:srgbClr val="D9CE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49" name="Arrow: Right 48">
            <a:extLst>
              <a:ext uri="{FF2B5EF4-FFF2-40B4-BE49-F238E27FC236}">
                <a16:creationId xmlns:a16="http://schemas.microsoft.com/office/drawing/2014/main" id="{78C94C13-AA4F-6376-9C1B-F5ED9A1ED8B8}"/>
              </a:ext>
            </a:extLst>
          </p:cNvPr>
          <p:cNvSpPr/>
          <p:nvPr/>
        </p:nvSpPr>
        <p:spPr>
          <a:xfrm>
            <a:off x="5917519" y="2859750"/>
            <a:ext cx="537321" cy="381274"/>
          </a:xfrm>
          <a:prstGeom prst="rightArrow">
            <a:avLst/>
          </a:prstGeom>
          <a:solidFill>
            <a:srgbClr val="B69F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Bent-Up 49">
            <a:extLst>
              <a:ext uri="{FF2B5EF4-FFF2-40B4-BE49-F238E27FC236}">
                <a16:creationId xmlns:a16="http://schemas.microsoft.com/office/drawing/2014/main" id="{86760C76-6B6E-24CB-AC7D-6B796A40C7AB}"/>
              </a:ext>
            </a:extLst>
          </p:cNvPr>
          <p:cNvSpPr/>
          <p:nvPr/>
        </p:nvSpPr>
        <p:spPr>
          <a:xfrm rot="10800000" flipH="1">
            <a:off x="5893786" y="1561313"/>
            <a:ext cx="1033929" cy="785189"/>
          </a:xfrm>
          <a:prstGeom prst="bentUpArrow">
            <a:avLst/>
          </a:prstGeom>
          <a:solidFill>
            <a:srgbClr val="B69F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52" name="Arrow: Bent-Up 51">
            <a:extLst>
              <a:ext uri="{FF2B5EF4-FFF2-40B4-BE49-F238E27FC236}">
                <a16:creationId xmlns:a16="http://schemas.microsoft.com/office/drawing/2014/main" id="{63EB8640-D24F-EC56-362B-034A7B45A3FE}"/>
              </a:ext>
            </a:extLst>
          </p:cNvPr>
          <p:cNvSpPr/>
          <p:nvPr/>
        </p:nvSpPr>
        <p:spPr>
          <a:xfrm rot="10800000" flipH="1" flipV="1">
            <a:off x="5893786" y="3729746"/>
            <a:ext cx="1033929" cy="785189"/>
          </a:xfrm>
          <a:prstGeom prst="bentUpArrow">
            <a:avLst/>
          </a:prstGeom>
          <a:solidFill>
            <a:srgbClr val="B69F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55" name="Arrow: Bent-Up 54">
            <a:extLst>
              <a:ext uri="{FF2B5EF4-FFF2-40B4-BE49-F238E27FC236}">
                <a16:creationId xmlns:a16="http://schemas.microsoft.com/office/drawing/2014/main" id="{62996E4C-BE27-8898-F393-B3DB6C6DBB94}"/>
              </a:ext>
            </a:extLst>
          </p:cNvPr>
          <p:cNvSpPr/>
          <p:nvPr/>
        </p:nvSpPr>
        <p:spPr>
          <a:xfrm rot="5400000" flipH="1">
            <a:off x="8381388" y="1304424"/>
            <a:ext cx="816276" cy="1266153"/>
          </a:xfrm>
          <a:prstGeom prst="bentUpArrow">
            <a:avLst/>
          </a:prstGeom>
          <a:solidFill>
            <a:srgbClr val="9C7D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Calibri"/>
              <a:cs typeface="Calibri"/>
            </a:endParaRPr>
          </a:p>
        </p:txBody>
      </p:sp>
      <p:sp>
        <p:nvSpPr>
          <p:cNvPr id="57" name="Arrow: Right 56">
            <a:extLst>
              <a:ext uri="{FF2B5EF4-FFF2-40B4-BE49-F238E27FC236}">
                <a16:creationId xmlns:a16="http://schemas.microsoft.com/office/drawing/2014/main" id="{9810A7D6-9BA1-B18D-802C-DC2CEE537E94}"/>
              </a:ext>
            </a:extLst>
          </p:cNvPr>
          <p:cNvSpPr/>
          <p:nvPr/>
        </p:nvSpPr>
        <p:spPr>
          <a:xfrm>
            <a:off x="5034351" y="5277027"/>
            <a:ext cx="555703" cy="395928"/>
          </a:xfrm>
          <a:prstGeom prst="rightArrow">
            <a:avLst/>
          </a:prstGeom>
          <a:solidFill>
            <a:srgbClr val="B69F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1EC2544-A50D-5055-6CAE-A37A6B9CBAC1}"/>
              </a:ext>
            </a:extLst>
          </p:cNvPr>
          <p:cNvSpPr/>
          <p:nvPr/>
        </p:nvSpPr>
        <p:spPr>
          <a:xfrm flipV="1">
            <a:off x="8144989" y="5363319"/>
            <a:ext cx="550680" cy="226622"/>
          </a:xfrm>
          <a:prstGeom prst="rect">
            <a:avLst/>
          </a:prstGeom>
          <a:solidFill>
            <a:srgbClr val="9C7DA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ea typeface="Calibri"/>
              <a:cs typeface="Calibri"/>
            </a:endParaRPr>
          </a:p>
        </p:txBody>
      </p:sp>
      <p:sp>
        <p:nvSpPr>
          <p:cNvPr id="60" name="Rectangle 59">
            <a:extLst>
              <a:ext uri="{FF2B5EF4-FFF2-40B4-BE49-F238E27FC236}">
                <a16:creationId xmlns:a16="http://schemas.microsoft.com/office/drawing/2014/main" id="{8B2EDA4A-FC5C-D6EB-B971-BCD52CF3EDA5}"/>
              </a:ext>
            </a:extLst>
          </p:cNvPr>
          <p:cNvSpPr/>
          <p:nvPr/>
        </p:nvSpPr>
        <p:spPr>
          <a:xfrm rot="5400000" flipV="1">
            <a:off x="7990258" y="4768488"/>
            <a:ext cx="1187509" cy="221277"/>
          </a:xfrm>
          <a:prstGeom prst="rect">
            <a:avLst/>
          </a:prstGeom>
          <a:solidFill>
            <a:srgbClr val="9C7DA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a:ea typeface="Calibri"/>
              <a:cs typeface="Calibri"/>
            </a:endParaRPr>
          </a:p>
        </p:txBody>
      </p:sp>
      <p:sp>
        <p:nvSpPr>
          <p:cNvPr id="61" name="Arrow: Bent-Up 60">
            <a:extLst>
              <a:ext uri="{FF2B5EF4-FFF2-40B4-BE49-F238E27FC236}">
                <a16:creationId xmlns:a16="http://schemas.microsoft.com/office/drawing/2014/main" id="{7AFB64EE-B9EC-8336-EC89-56D26C1897C5}"/>
              </a:ext>
            </a:extLst>
          </p:cNvPr>
          <p:cNvSpPr/>
          <p:nvPr/>
        </p:nvSpPr>
        <p:spPr>
          <a:xfrm rot="16200000" flipH="1" flipV="1">
            <a:off x="8381388" y="3528510"/>
            <a:ext cx="816276" cy="1266153"/>
          </a:xfrm>
          <a:prstGeom prst="bentUpArrow">
            <a:avLst/>
          </a:prstGeom>
          <a:solidFill>
            <a:srgbClr val="9C7DAB"/>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ea typeface="Calibri"/>
              <a:cs typeface="Calibri"/>
            </a:endParaRPr>
          </a:p>
        </p:txBody>
      </p:sp>
      <p:sp>
        <p:nvSpPr>
          <p:cNvPr id="8" name="Text Placeholder 7">
            <a:extLst>
              <a:ext uri="{FF2B5EF4-FFF2-40B4-BE49-F238E27FC236}">
                <a16:creationId xmlns:a16="http://schemas.microsoft.com/office/drawing/2014/main" id="{C8758D77-9A06-A892-7D02-DE40B3A6F144}"/>
              </a:ext>
            </a:extLst>
          </p:cNvPr>
          <p:cNvSpPr>
            <a:spLocks noGrp="1"/>
          </p:cNvSpPr>
          <p:nvPr>
            <p:ph type="body" sz="quarter" idx="17"/>
          </p:nvPr>
        </p:nvSpPr>
        <p:spPr/>
        <p:txBody>
          <a:bodyPr/>
          <a:lstStyle/>
          <a:p>
            <a:r>
              <a:rPr lang="en-US" sz="3200">
                <a:latin typeface="Century Gothic"/>
              </a:rPr>
              <a:t>Methodology: Heat Vulnerability Factors</a:t>
            </a:r>
            <a:endParaRPr lang="en-US" sz="3200"/>
          </a:p>
          <a:p>
            <a:endParaRPr lang="en-US"/>
          </a:p>
        </p:txBody>
      </p:sp>
    </p:spTree>
    <p:extLst>
      <p:ext uri="{BB962C8B-B14F-4D97-AF65-F5344CB8AC3E}">
        <p14:creationId xmlns:p14="http://schemas.microsoft.com/office/powerpoint/2010/main" val="2684627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4991AA4B13654B87F01B923E9441F1" ma:contentTypeVersion="10" ma:contentTypeDescription="Create a new document." ma:contentTypeScope="" ma:versionID="b33043216be9c5ae2b94ec1a59ebd630">
  <xsd:schema xmlns:xsd="http://www.w3.org/2001/XMLSchema" xmlns:xs="http://www.w3.org/2001/XMLSchema" xmlns:p="http://schemas.microsoft.com/office/2006/metadata/properties" xmlns:ns2="8bdab60a-9ec8-4d46-87de-5b5df783bf94" targetNamespace="http://schemas.microsoft.com/office/2006/metadata/properties" ma:root="true" ma:fieldsID="50085195ffd686f8bf2e91f5edd7c6ea" ns2:_="">
    <xsd:import namespace="8bdab60a-9ec8-4d46-87de-5b5df783bf9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dab60a-9ec8-4d46-87de-5b5df783bf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BillingMetadata" ma:index="17"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9D5774-220E-4BF6-BF74-CDABE2679A91}">
  <ds:schemaRefs>
    <ds:schemaRef ds:uri="http://schemas.microsoft.com/sharepoint/v3/contenttype/forms"/>
  </ds:schemaRefs>
</ds:datastoreItem>
</file>

<file path=customXml/itemProps2.xml><?xml version="1.0" encoding="utf-8"?>
<ds:datastoreItem xmlns:ds="http://schemas.openxmlformats.org/officeDocument/2006/customXml" ds:itemID="{7AA3E35E-8D2B-4CD7-AD8A-1D9E34337895}">
  <ds:schemaRefs>
    <ds:schemaRef ds:uri="8bdab60a-9ec8-4d46-87de-5b5df783bf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5DB67D7-F11F-4291-80F2-24188870A7F8}">
  <ds:schemaRefs>
    <ds:schemaRef ds:uri="8bdab60a-9ec8-4d46-87de-5b5df783bf9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26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Chatham County Health and Air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(LARC-E3)[RSES]</dc:creator>
  <cp:revision>10</cp:revision>
  <dcterms:created xsi:type="dcterms:W3CDTF">2025-01-23T19:40:13Z</dcterms:created>
  <dcterms:modified xsi:type="dcterms:W3CDTF">2025-04-03T17:49:41Z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0x010100AA4991AA4B13654B87F01B923E9441F1</vt:lpwstr>
  </property>
  <property fmtid="{D5CDD505-2E9C-101B-9397-08002B2CF9AE}" pid="3" name="MediaServiceImageTags">
    <vt:lpwstr/>
  </property>
</Properties>
</file>